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6" r:id="rId2"/>
    <p:sldId id="302" r:id="rId3"/>
    <p:sldId id="257" r:id="rId4"/>
    <p:sldId id="258" r:id="rId5"/>
    <p:sldId id="285" r:id="rId6"/>
    <p:sldId id="289" r:id="rId7"/>
    <p:sldId id="303" r:id="rId8"/>
    <p:sldId id="287" r:id="rId9"/>
    <p:sldId id="288" r:id="rId10"/>
    <p:sldId id="286" r:id="rId11"/>
    <p:sldId id="290" r:id="rId12"/>
    <p:sldId id="291" r:id="rId13"/>
    <p:sldId id="294" r:id="rId14"/>
    <p:sldId id="292" r:id="rId15"/>
    <p:sldId id="293" r:id="rId16"/>
    <p:sldId id="295" r:id="rId17"/>
    <p:sldId id="296" r:id="rId18"/>
    <p:sldId id="297" r:id="rId19"/>
    <p:sldId id="298" r:id="rId20"/>
    <p:sldId id="299" r:id="rId21"/>
    <p:sldId id="300" r:id="rId22"/>
    <p:sldId id="301" r:id="rId23"/>
    <p:sldId id="277" r:id="rId2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D3A6DBA-C372-4C88-A174-7E46D4587CC4}">
          <p14:sldIdLst>
            <p14:sldId id="256"/>
            <p14:sldId id="302"/>
            <p14:sldId id="257"/>
            <p14:sldId id="258"/>
            <p14:sldId id="285"/>
            <p14:sldId id="289"/>
            <p14:sldId id="303"/>
            <p14:sldId id="287"/>
            <p14:sldId id="288"/>
            <p14:sldId id="286"/>
            <p14:sldId id="290"/>
            <p14:sldId id="291"/>
            <p14:sldId id="294"/>
          </p14:sldIdLst>
        </p14:section>
        <p14:section name="Untitled Section" id="{60CAD019-5449-4DFE-A48D-7320EC875D1E}">
          <p14:sldIdLst>
            <p14:sldId id="292"/>
            <p14:sldId id="293"/>
            <p14:sldId id="295"/>
            <p14:sldId id="296"/>
            <p14:sldId id="297"/>
            <p14:sldId id="298"/>
            <p14:sldId id="299"/>
            <p14:sldId id="300"/>
            <p14:sldId id="301"/>
            <p14:sldId id="27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25E3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85" autoAdjust="0"/>
    <p:restoredTop sz="89871" autoAdjust="0"/>
  </p:normalViewPr>
  <p:slideViewPr>
    <p:cSldViewPr snapToGrid="0">
      <p:cViewPr varScale="1">
        <p:scale>
          <a:sx n="86" d="100"/>
          <a:sy n="86" d="100"/>
        </p:scale>
        <p:origin x="58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D:\Desktop\Desktop%2013062022\Season%202021-22\KWH%20Report(2020-21-22).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dirty="0"/>
              <a:t>Millhouse</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autoTitleDeleted val="0"/>
    <c:plotArea>
      <c:layout>
        <c:manualLayout>
          <c:layoutTarget val="inner"/>
          <c:xMode val="edge"/>
          <c:yMode val="edge"/>
          <c:x val="0.17836048795787318"/>
          <c:y val="0.12608542155679739"/>
          <c:w val="0.81433035016964339"/>
          <c:h val="0.74464457567804021"/>
        </c:manualLayout>
      </c:layout>
      <c:lineChart>
        <c:grouping val="standard"/>
        <c:varyColors val="0"/>
        <c:ser>
          <c:idx val="1"/>
          <c:order val="0"/>
          <c:tx>
            <c:v>Mill #04</c:v>
          </c:tx>
          <c:spPr>
            <a:ln w="31750" cap="rnd">
              <a:solidFill>
                <a:schemeClr val="accent2"/>
              </a:solidFill>
              <a:round/>
            </a:ln>
            <a:effectLst/>
          </c:spPr>
          <c:marker>
            <c:symbol val="none"/>
          </c:marker>
          <c:cat>
            <c:numRef>
              <c:f>Sheet2!$B$8:$B$41</c:f>
              <c:numCache>
                <c:formatCode>0.00</c:formatCode>
                <c:ptCount val="34"/>
                <c:pt idx="0">
                  <c:v>12016.15</c:v>
                </c:pt>
                <c:pt idx="1">
                  <c:v>14128</c:v>
                </c:pt>
                <c:pt idx="2">
                  <c:v>14506</c:v>
                </c:pt>
                <c:pt idx="3">
                  <c:v>15004</c:v>
                </c:pt>
                <c:pt idx="4">
                  <c:v>16032</c:v>
                </c:pt>
                <c:pt idx="5">
                  <c:v>15762</c:v>
                </c:pt>
                <c:pt idx="6">
                  <c:v>16001.22</c:v>
                </c:pt>
                <c:pt idx="7">
                  <c:v>16013</c:v>
                </c:pt>
                <c:pt idx="8">
                  <c:v>16016.54</c:v>
                </c:pt>
                <c:pt idx="9">
                  <c:v>16034</c:v>
                </c:pt>
                <c:pt idx="10">
                  <c:v>16009.76</c:v>
                </c:pt>
                <c:pt idx="11">
                  <c:v>16012.456</c:v>
                </c:pt>
                <c:pt idx="12">
                  <c:v>15014.85</c:v>
                </c:pt>
                <c:pt idx="13">
                  <c:v>16001.5</c:v>
                </c:pt>
                <c:pt idx="14">
                  <c:v>16001.81</c:v>
                </c:pt>
                <c:pt idx="15">
                  <c:v>16038.715</c:v>
                </c:pt>
                <c:pt idx="16">
                  <c:v>16022.93</c:v>
                </c:pt>
                <c:pt idx="17">
                  <c:v>15150.67</c:v>
                </c:pt>
                <c:pt idx="18">
                  <c:v>16021.64</c:v>
                </c:pt>
                <c:pt idx="19">
                  <c:v>15013.99</c:v>
                </c:pt>
                <c:pt idx="20">
                  <c:v>15526</c:v>
                </c:pt>
                <c:pt idx="21">
                  <c:v>15504.43</c:v>
                </c:pt>
                <c:pt idx="22">
                  <c:v>11669</c:v>
                </c:pt>
                <c:pt idx="23">
                  <c:v>16035</c:v>
                </c:pt>
                <c:pt idx="24">
                  <c:v>12859</c:v>
                </c:pt>
                <c:pt idx="25">
                  <c:v>15516</c:v>
                </c:pt>
                <c:pt idx="26">
                  <c:v>15539</c:v>
                </c:pt>
                <c:pt idx="27">
                  <c:v>14702.99</c:v>
                </c:pt>
                <c:pt idx="28">
                  <c:v>15013.014999999999</c:v>
                </c:pt>
                <c:pt idx="29">
                  <c:v>14620.47</c:v>
                </c:pt>
                <c:pt idx="30">
                  <c:v>14031.12</c:v>
                </c:pt>
                <c:pt idx="31">
                  <c:v>16050.48</c:v>
                </c:pt>
                <c:pt idx="32">
                  <c:v>15500.24</c:v>
                </c:pt>
                <c:pt idx="33">
                  <c:v>14000</c:v>
                </c:pt>
              </c:numCache>
            </c:numRef>
          </c:cat>
          <c:val>
            <c:numRef>
              <c:f>Sheet2!$N$8:$N$41</c:f>
              <c:numCache>
                <c:formatCode>0.00</c:formatCode>
                <c:ptCount val="34"/>
                <c:pt idx="0">
                  <c:v>527.97916666666663</c:v>
                </c:pt>
                <c:pt idx="1">
                  <c:v>527.97916666666663</c:v>
                </c:pt>
                <c:pt idx="2">
                  <c:v>629.3249999999922</c:v>
                </c:pt>
                <c:pt idx="3">
                  <c:v>591.99166666665894</c:v>
                </c:pt>
                <c:pt idx="4">
                  <c:v>682.69166666668991</c:v>
                </c:pt>
                <c:pt idx="5">
                  <c:v>631.99791666665499</c:v>
                </c:pt>
                <c:pt idx="6">
                  <c:v>650.70416666668223</c:v>
                </c:pt>
                <c:pt idx="7">
                  <c:v>650.59583333332557</c:v>
                </c:pt>
                <c:pt idx="8">
                  <c:v>624.04166666666663</c:v>
                </c:pt>
                <c:pt idx="9">
                  <c:v>634.625</c:v>
                </c:pt>
                <c:pt idx="10">
                  <c:v>640</c:v>
                </c:pt>
                <c:pt idx="11">
                  <c:v>656</c:v>
                </c:pt>
                <c:pt idx="12">
                  <c:v>597.375</c:v>
                </c:pt>
                <c:pt idx="13">
                  <c:v>608</c:v>
                </c:pt>
                <c:pt idx="14">
                  <c:v>624</c:v>
                </c:pt>
                <c:pt idx="15">
                  <c:v>607.95833333333337</c:v>
                </c:pt>
                <c:pt idx="16">
                  <c:v>592.04166666666663</c:v>
                </c:pt>
                <c:pt idx="17">
                  <c:v>575.9875000000078</c:v>
                </c:pt>
                <c:pt idx="18">
                  <c:v>597.32083333334106</c:v>
                </c:pt>
                <c:pt idx="19">
                  <c:v>527.98333333331777</c:v>
                </c:pt>
                <c:pt idx="20">
                  <c:v>549.375</c:v>
                </c:pt>
                <c:pt idx="21">
                  <c:v>538.66666666666663</c:v>
                </c:pt>
                <c:pt idx="22">
                  <c:v>431.95833333333331</c:v>
                </c:pt>
                <c:pt idx="23">
                  <c:v>597.33333333333337</c:v>
                </c:pt>
                <c:pt idx="24">
                  <c:v>535.31818181818187</c:v>
                </c:pt>
                <c:pt idx="25">
                  <c:v>589.86956521739125</c:v>
                </c:pt>
                <c:pt idx="26">
                  <c:v>570.66666666666663</c:v>
                </c:pt>
                <c:pt idx="27">
                  <c:v>512.02800000000741</c:v>
                </c:pt>
                <c:pt idx="28">
                  <c:v>544.0124999999922</c:v>
                </c:pt>
                <c:pt idx="29">
                  <c:v>501.33333333333331</c:v>
                </c:pt>
                <c:pt idx="30">
                  <c:v>538.625</c:v>
                </c:pt>
                <c:pt idx="31">
                  <c:v>613.375</c:v>
                </c:pt>
                <c:pt idx="32">
                  <c:v>570.625</c:v>
                </c:pt>
                <c:pt idx="33">
                  <c:v>400</c:v>
                </c:pt>
              </c:numCache>
            </c:numRef>
          </c:val>
          <c:smooth val="0"/>
          <c:extLst>
            <c:ext xmlns:c16="http://schemas.microsoft.com/office/drawing/2014/chart" uri="{C3380CC4-5D6E-409C-BE32-E72D297353CC}">
              <c16:uniqueId val="{00000000-D29F-4727-852D-EBE6179DFAFF}"/>
            </c:ext>
          </c:extLst>
        </c:ser>
        <c:ser>
          <c:idx val="0"/>
          <c:order val="1"/>
          <c:tx>
            <c:v>Mill #02</c:v>
          </c:tx>
          <c:spPr>
            <a:ln w="31750" cap="rnd">
              <a:solidFill>
                <a:schemeClr val="accent1"/>
              </a:solidFill>
              <a:round/>
            </a:ln>
            <a:effectLst/>
          </c:spPr>
          <c:marker>
            <c:symbol val="none"/>
          </c:marker>
          <c:cat>
            <c:numRef>
              <c:f>Sheet2!$B$8:$B$41</c:f>
              <c:numCache>
                <c:formatCode>0.00</c:formatCode>
                <c:ptCount val="34"/>
                <c:pt idx="0">
                  <c:v>12016.15</c:v>
                </c:pt>
                <c:pt idx="1">
                  <c:v>14128</c:v>
                </c:pt>
                <c:pt idx="2">
                  <c:v>14506</c:v>
                </c:pt>
                <c:pt idx="3">
                  <c:v>15004</c:v>
                </c:pt>
                <c:pt idx="4">
                  <c:v>16032</c:v>
                </c:pt>
                <c:pt idx="5">
                  <c:v>15762</c:v>
                </c:pt>
                <c:pt idx="6">
                  <c:v>16001.22</c:v>
                </c:pt>
                <c:pt idx="7">
                  <c:v>16013</c:v>
                </c:pt>
                <c:pt idx="8">
                  <c:v>16016.54</c:v>
                </c:pt>
                <c:pt idx="9">
                  <c:v>16034</c:v>
                </c:pt>
                <c:pt idx="10">
                  <c:v>16009.76</c:v>
                </c:pt>
                <c:pt idx="11">
                  <c:v>16012.456</c:v>
                </c:pt>
                <c:pt idx="12">
                  <c:v>15014.85</c:v>
                </c:pt>
                <c:pt idx="13">
                  <c:v>16001.5</c:v>
                </c:pt>
                <c:pt idx="14">
                  <c:v>16001.81</c:v>
                </c:pt>
                <c:pt idx="15">
                  <c:v>16038.715</c:v>
                </c:pt>
                <c:pt idx="16">
                  <c:v>16022.93</c:v>
                </c:pt>
                <c:pt idx="17">
                  <c:v>15150.67</c:v>
                </c:pt>
                <c:pt idx="18">
                  <c:v>16021.64</c:v>
                </c:pt>
                <c:pt idx="19">
                  <c:v>15013.99</c:v>
                </c:pt>
                <c:pt idx="20">
                  <c:v>15526</c:v>
                </c:pt>
                <c:pt idx="21">
                  <c:v>15504.43</c:v>
                </c:pt>
                <c:pt idx="22">
                  <c:v>11669</c:v>
                </c:pt>
                <c:pt idx="23">
                  <c:v>16035</c:v>
                </c:pt>
                <c:pt idx="24">
                  <c:v>12859</c:v>
                </c:pt>
                <c:pt idx="25">
                  <c:v>15516</c:v>
                </c:pt>
                <c:pt idx="26">
                  <c:v>15539</c:v>
                </c:pt>
                <c:pt idx="27">
                  <c:v>14702.99</c:v>
                </c:pt>
                <c:pt idx="28">
                  <c:v>15013.014999999999</c:v>
                </c:pt>
                <c:pt idx="29">
                  <c:v>14620.47</c:v>
                </c:pt>
                <c:pt idx="30">
                  <c:v>14031.12</c:v>
                </c:pt>
                <c:pt idx="31">
                  <c:v>16050.48</c:v>
                </c:pt>
                <c:pt idx="32">
                  <c:v>15500.24</c:v>
                </c:pt>
                <c:pt idx="33">
                  <c:v>14000</c:v>
                </c:pt>
              </c:numCache>
            </c:numRef>
          </c:cat>
          <c:val>
            <c:numRef>
              <c:f>Sheet2!$H$8:$H$41</c:f>
              <c:numCache>
                <c:formatCode>0.00</c:formatCode>
                <c:ptCount val="34"/>
                <c:pt idx="0">
                  <c:v>357.33333333333331</c:v>
                </c:pt>
                <c:pt idx="1">
                  <c:v>357.33333333333331</c:v>
                </c:pt>
                <c:pt idx="2">
                  <c:v>410.65416666667443</c:v>
                </c:pt>
                <c:pt idx="3">
                  <c:v>394.66250000001554</c:v>
                </c:pt>
                <c:pt idx="4">
                  <c:v>453.3125</c:v>
                </c:pt>
                <c:pt idx="5">
                  <c:v>429.34166666665504</c:v>
                </c:pt>
                <c:pt idx="6">
                  <c:v>447.97083333332557</c:v>
                </c:pt>
                <c:pt idx="7">
                  <c:v>453.37083333334886</c:v>
                </c:pt>
                <c:pt idx="8">
                  <c:v>458.625</c:v>
                </c:pt>
                <c:pt idx="9">
                  <c:v>485.375</c:v>
                </c:pt>
                <c:pt idx="10">
                  <c:v>469.29166666666669</c:v>
                </c:pt>
                <c:pt idx="11">
                  <c:v>480</c:v>
                </c:pt>
                <c:pt idx="12">
                  <c:v>432</c:v>
                </c:pt>
                <c:pt idx="13">
                  <c:v>448</c:v>
                </c:pt>
                <c:pt idx="14">
                  <c:v>464</c:v>
                </c:pt>
                <c:pt idx="15">
                  <c:v>464</c:v>
                </c:pt>
                <c:pt idx="16">
                  <c:v>469.33333333333331</c:v>
                </c:pt>
                <c:pt idx="17">
                  <c:v>437.39166666668217</c:v>
                </c:pt>
                <c:pt idx="18">
                  <c:v>447.98749999996897</c:v>
                </c:pt>
                <c:pt idx="19">
                  <c:v>421.32916666668217</c:v>
                </c:pt>
                <c:pt idx="20">
                  <c:v>398.76923076923077</c:v>
                </c:pt>
                <c:pt idx="21">
                  <c:v>482.86363636363637</c:v>
                </c:pt>
                <c:pt idx="22">
                  <c:v>346.66666666666669</c:v>
                </c:pt>
                <c:pt idx="23">
                  <c:v>469.33333333333331</c:v>
                </c:pt>
                <c:pt idx="24">
                  <c:v>418.90909090909093</c:v>
                </c:pt>
                <c:pt idx="25">
                  <c:v>432</c:v>
                </c:pt>
                <c:pt idx="26">
                  <c:v>448.04166666666669</c:v>
                </c:pt>
                <c:pt idx="27">
                  <c:v>394.67500000000774</c:v>
                </c:pt>
                <c:pt idx="28">
                  <c:v>415.99166666665889</c:v>
                </c:pt>
                <c:pt idx="29">
                  <c:v>362.625</c:v>
                </c:pt>
                <c:pt idx="30">
                  <c:v>384</c:v>
                </c:pt>
                <c:pt idx="31">
                  <c:v>463.95833333333331</c:v>
                </c:pt>
                <c:pt idx="32">
                  <c:v>448.08333333333331</c:v>
                </c:pt>
                <c:pt idx="33">
                  <c:v>320</c:v>
                </c:pt>
              </c:numCache>
            </c:numRef>
          </c:val>
          <c:smooth val="0"/>
          <c:extLst>
            <c:ext xmlns:c16="http://schemas.microsoft.com/office/drawing/2014/chart" uri="{C3380CC4-5D6E-409C-BE32-E72D297353CC}">
              <c16:uniqueId val="{00000001-D29F-4727-852D-EBE6179DFAFF}"/>
            </c:ext>
          </c:extLst>
        </c:ser>
        <c:ser>
          <c:idx val="2"/>
          <c:order val="2"/>
          <c:tx>
            <c:v>Mill #03</c:v>
          </c:tx>
          <c:spPr>
            <a:ln w="31750" cap="rnd">
              <a:solidFill>
                <a:schemeClr val="accent3"/>
              </a:solidFill>
              <a:round/>
            </a:ln>
            <a:effectLst/>
          </c:spPr>
          <c:marker>
            <c:symbol val="none"/>
          </c:marker>
          <c:cat>
            <c:numRef>
              <c:f>Sheet2!$B$8:$B$41</c:f>
              <c:numCache>
                <c:formatCode>0.00</c:formatCode>
                <c:ptCount val="34"/>
                <c:pt idx="0">
                  <c:v>12016.15</c:v>
                </c:pt>
                <c:pt idx="1">
                  <c:v>14128</c:v>
                </c:pt>
                <c:pt idx="2">
                  <c:v>14506</c:v>
                </c:pt>
                <c:pt idx="3">
                  <c:v>15004</c:v>
                </c:pt>
                <c:pt idx="4">
                  <c:v>16032</c:v>
                </c:pt>
                <c:pt idx="5">
                  <c:v>15762</c:v>
                </c:pt>
                <c:pt idx="6">
                  <c:v>16001.22</c:v>
                </c:pt>
                <c:pt idx="7">
                  <c:v>16013</c:v>
                </c:pt>
                <c:pt idx="8">
                  <c:v>16016.54</c:v>
                </c:pt>
                <c:pt idx="9">
                  <c:v>16034</c:v>
                </c:pt>
                <c:pt idx="10">
                  <c:v>16009.76</c:v>
                </c:pt>
                <c:pt idx="11">
                  <c:v>16012.456</c:v>
                </c:pt>
                <c:pt idx="12">
                  <c:v>15014.85</c:v>
                </c:pt>
                <c:pt idx="13">
                  <c:v>16001.5</c:v>
                </c:pt>
                <c:pt idx="14">
                  <c:v>16001.81</c:v>
                </c:pt>
                <c:pt idx="15">
                  <c:v>16038.715</c:v>
                </c:pt>
                <c:pt idx="16">
                  <c:v>16022.93</c:v>
                </c:pt>
                <c:pt idx="17">
                  <c:v>15150.67</c:v>
                </c:pt>
                <c:pt idx="18">
                  <c:v>16021.64</c:v>
                </c:pt>
                <c:pt idx="19">
                  <c:v>15013.99</c:v>
                </c:pt>
                <c:pt idx="20">
                  <c:v>15526</c:v>
                </c:pt>
                <c:pt idx="21">
                  <c:v>15504.43</c:v>
                </c:pt>
                <c:pt idx="22">
                  <c:v>11669</c:v>
                </c:pt>
                <c:pt idx="23">
                  <c:v>16035</c:v>
                </c:pt>
                <c:pt idx="24">
                  <c:v>12859</c:v>
                </c:pt>
                <c:pt idx="25">
                  <c:v>15516</c:v>
                </c:pt>
                <c:pt idx="26">
                  <c:v>15539</c:v>
                </c:pt>
                <c:pt idx="27">
                  <c:v>14702.99</c:v>
                </c:pt>
                <c:pt idx="28">
                  <c:v>15013.014999999999</c:v>
                </c:pt>
                <c:pt idx="29">
                  <c:v>14620.47</c:v>
                </c:pt>
                <c:pt idx="30">
                  <c:v>14031.12</c:v>
                </c:pt>
                <c:pt idx="31">
                  <c:v>16050.48</c:v>
                </c:pt>
                <c:pt idx="32">
                  <c:v>15500.24</c:v>
                </c:pt>
                <c:pt idx="33">
                  <c:v>14000</c:v>
                </c:pt>
              </c:numCache>
            </c:numRef>
          </c:cat>
          <c:val>
            <c:numRef>
              <c:f>Sheet2!$K$8:$K$41</c:f>
              <c:numCache>
                <c:formatCode>0.00</c:formatCode>
                <c:ptCount val="34"/>
                <c:pt idx="0">
                  <c:v>384.01250000003103</c:v>
                </c:pt>
                <c:pt idx="1">
                  <c:v>384.01250000003103</c:v>
                </c:pt>
                <c:pt idx="2">
                  <c:v>458.60000000001554</c:v>
                </c:pt>
                <c:pt idx="3">
                  <c:v>448.02499999998446</c:v>
                </c:pt>
                <c:pt idx="4">
                  <c:v>501.35416666666669</c:v>
                </c:pt>
                <c:pt idx="5">
                  <c:v>485.34166666667443</c:v>
                </c:pt>
                <c:pt idx="6">
                  <c:v>511.96249999998446</c:v>
                </c:pt>
                <c:pt idx="7">
                  <c:v>501.29583333331783</c:v>
                </c:pt>
                <c:pt idx="8">
                  <c:v>522.70833333333337</c:v>
                </c:pt>
                <c:pt idx="9">
                  <c:v>512</c:v>
                </c:pt>
                <c:pt idx="10">
                  <c:v>522.66666666666663</c:v>
                </c:pt>
                <c:pt idx="11">
                  <c:v>554.625</c:v>
                </c:pt>
                <c:pt idx="12">
                  <c:v>501.33333333333331</c:v>
                </c:pt>
                <c:pt idx="13">
                  <c:v>512</c:v>
                </c:pt>
                <c:pt idx="14">
                  <c:v>544.04166666666663</c:v>
                </c:pt>
                <c:pt idx="15">
                  <c:v>543.95833333333337</c:v>
                </c:pt>
                <c:pt idx="16">
                  <c:v>544.04166666666663</c:v>
                </c:pt>
                <c:pt idx="17">
                  <c:v>512.01250000003108</c:v>
                </c:pt>
                <c:pt idx="18">
                  <c:v>511.9666666666356</c:v>
                </c:pt>
                <c:pt idx="19">
                  <c:v>448.02083333333331</c:v>
                </c:pt>
                <c:pt idx="20">
                  <c:v>433.23076923076923</c:v>
                </c:pt>
                <c:pt idx="21">
                  <c:v>523.63636363636363</c:v>
                </c:pt>
                <c:pt idx="22">
                  <c:v>362.66666666666669</c:v>
                </c:pt>
                <c:pt idx="23">
                  <c:v>522.66666666666663</c:v>
                </c:pt>
                <c:pt idx="24">
                  <c:v>465.5</c:v>
                </c:pt>
                <c:pt idx="25">
                  <c:v>490.58333333333331</c:v>
                </c:pt>
                <c:pt idx="26">
                  <c:v>490.66666666666669</c:v>
                </c:pt>
                <c:pt idx="27">
                  <c:v>448.02083333333331</c:v>
                </c:pt>
                <c:pt idx="28">
                  <c:v>458.64583333333331</c:v>
                </c:pt>
                <c:pt idx="29">
                  <c:v>426.66666666666669</c:v>
                </c:pt>
                <c:pt idx="30">
                  <c:v>437.33333333333331</c:v>
                </c:pt>
                <c:pt idx="31">
                  <c:v>512.04166666666663</c:v>
                </c:pt>
                <c:pt idx="32">
                  <c:v>501.29166666666669</c:v>
                </c:pt>
                <c:pt idx="33">
                  <c:v>352.04166666666669</c:v>
                </c:pt>
              </c:numCache>
            </c:numRef>
          </c:val>
          <c:smooth val="0"/>
          <c:extLst>
            <c:ext xmlns:c16="http://schemas.microsoft.com/office/drawing/2014/chart" uri="{C3380CC4-5D6E-409C-BE32-E72D297353CC}">
              <c16:uniqueId val="{00000002-D29F-4727-852D-EBE6179DFAFF}"/>
            </c:ext>
          </c:extLst>
        </c:ser>
        <c:ser>
          <c:idx val="3"/>
          <c:order val="3"/>
          <c:tx>
            <c:v>Mill#05</c:v>
          </c:tx>
          <c:spPr>
            <a:ln w="31750" cap="rnd">
              <a:solidFill>
                <a:schemeClr val="accent4"/>
              </a:solidFill>
              <a:round/>
            </a:ln>
            <a:effectLst/>
          </c:spPr>
          <c:marker>
            <c:symbol val="none"/>
          </c:marker>
          <c:cat>
            <c:numRef>
              <c:f>Sheet2!$B$8:$B$41</c:f>
              <c:numCache>
                <c:formatCode>0.00</c:formatCode>
                <c:ptCount val="34"/>
                <c:pt idx="0">
                  <c:v>12016.15</c:v>
                </c:pt>
                <c:pt idx="1">
                  <c:v>14128</c:v>
                </c:pt>
                <c:pt idx="2">
                  <c:v>14506</c:v>
                </c:pt>
                <c:pt idx="3">
                  <c:v>15004</c:v>
                </c:pt>
                <c:pt idx="4">
                  <c:v>16032</c:v>
                </c:pt>
                <c:pt idx="5">
                  <c:v>15762</c:v>
                </c:pt>
                <c:pt idx="6">
                  <c:v>16001.22</c:v>
                </c:pt>
                <c:pt idx="7">
                  <c:v>16013</c:v>
                </c:pt>
                <c:pt idx="8">
                  <c:v>16016.54</c:v>
                </c:pt>
                <c:pt idx="9">
                  <c:v>16034</c:v>
                </c:pt>
                <c:pt idx="10">
                  <c:v>16009.76</c:v>
                </c:pt>
                <c:pt idx="11">
                  <c:v>16012.456</c:v>
                </c:pt>
                <c:pt idx="12">
                  <c:v>15014.85</c:v>
                </c:pt>
                <c:pt idx="13">
                  <c:v>16001.5</c:v>
                </c:pt>
                <c:pt idx="14">
                  <c:v>16001.81</c:v>
                </c:pt>
                <c:pt idx="15">
                  <c:v>16038.715</c:v>
                </c:pt>
                <c:pt idx="16">
                  <c:v>16022.93</c:v>
                </c:pt>
                <c:pt idx="17">
                  <c:v>15150.67</c:v>
                </c:pt>
                <c:pt idx="18">
                  <c:v>16021.64</c:v>
                </c:pt>
                <c:pt idx="19">
                  <c:v>15013.99</c:v>
                </c:pt>
                <c:pt idx="20">
                  <c:v>15526</c:v>
                </c:pt>
                <c:pt idx="21">
                  <c:v>15504.43</c:v>
                </c:pt>
                <c:pt idx="22">
                  <c:v>11669</c:v>
                </c:pt>
                <c:pt idx="23">
                  <c:v>16035</c:v>
                </c:pt>
                <c:pt idx="24">
                  <c:v>12859</c:v>
                </c:pt>
                <c:pt idx="25">
                  <c:v>15516</c:v>
                </c:pt>
                <c:pt idx="26">
                  <c:v>15539</c:v>
                </c:pt>
                <c:pt idx="27">
                  <c:v>14702.99</c:v>
                </c:pt>
                <c:pt idx="28">
                  <c:v>15013.014999999999</c:v>
                </c:pt>
                <c:pt idx="29">
                  <c:v>14620.47</c:v>
                </c:pt>
                <c:pt idx="30">
                  <c:v>14031.12</c:v>
                </c:pt>
                <c:pt idx="31">
                  <c:v>16050.48</c:v>
                </c:pt>
                <c:pt idx="32">
                  <c:v>15500.24</c:v>
                </c:pt>
                <c:pt idx="33">
                  <c:v>14000</c:v>
                </c:pt>
              </c:numCache>
            </c:numRef>
          </c:cat>
          <c:val>
            <c:numRef>
              <c:f>Sheet2!$Q$8:$Q$41</c:f>
              <c:numCache>
                <c:formatCode>0.00</c:formatCode>
                <c:ptCount val="34"/>
                <c:pt idx="0">
                  <c:v>405.3125</c:v>
                </c:pt>
                <c:pt idx="1">
                  <c:v>405.3125</c:v>
                </c:pt>
                <c:pt idx="2">
                  <c:v>470.18367346938777</c:v>
                </c:pt>
                <c:pt idx="3">
                  <c:v>501.33333333333331</c:v>
                </c:pt>
                <c:pt idx="4">
                  <c:v>525.34583333334501</c:v>
                </c:pt>
                <c:pt idx="5">
                  <c:v>514.66666666666663</c:v>
                </c:pt>
                <c:pt idx="6">
                  <c:v>538.95578947367244</c:v>
                </c:pt>
                <c:pt idx="7">
                  <c:v>549.28750000001548</c:v>
                </c:pt>
                <c:pt idx="8">
                  <c:v>532.9387755102041</c:v>
                </c:pt>
                <c:pt idx="9">
                  <c:v>539.14893617021278</c:v>
                </c:pt>
                <c:pt idx="10">
                  <c:v>621.04166666666663</c:v>
                </c:pt>
                <c:pt idx="11">
                  <c:v>397.625</c:v>
                </c:pt>
                <c:pt idx="12">
                  <c:v>474.66666666666669</c:v>
                </c:pt>
                <c:pt idx="13">
                  <c:v>501.375</c:v>
                </c:pt>
                <c:pt idx="14">
                  <c:v>506.625</c:v>
                </c:pt>
                <c:pt idx="15">
                  <c:v>506.70833333333331</c:v>
                </c:pt>
                <c:pt idx="16">
                  <c:v>495.95833333333331</c:v>
                </c:pt>
                <c:pt idx="17">
                  <c:v>469.38333333334111</c:v>
                </c:pt>
                <c:pt idx="18">
                  <c:v>490.66666666666669</c:v>
                </c:pt>
                <c:pt idx="19">
                  <c:v>431.99166666665889</c:v>
                </c:pt>
                <c:pt idx="20">
                  <c:v>447.95833333333331</c:v>
                </c:pt>
                <c:pt idx="21">
                  <c:v>448.04166666666669</c:v>
                </c:pt>
                <c:pt idx="22">
                  <c:v>352</c:v>
                </c:pt>
                <c:pt idx="23">
                  <c:v>474.66666666666669</c:v>
                </c:pt>
                <c:pt idx="24">
                  <c:v>424.68181818181819</c:v>
                </c:pt>
                <c:pt idx="25">
                  <c:v>453.375</c:v>
                </c:pt>
                <c:pt idx="26">
                  <c:v>474.625</c:v>
                </c:pt>
                <c:pt idx="27">
                  <c:v>407.57142857142856</c:v>
                </c:pt>
                <c:pt idx="28">
                  <c:v>430.27659574468083</c:v>
                </c:pt>
                <c:pt idx="29">
                  <c:v>389.29166666666669</c:v>
                </c:pt>
                <c:pt idx="30">
                  <c:v>400.04166666666669</c:v>
                </c:pt>
                <c:pt idx="31">
                  <c:v>485.29166666666669</c:v>
                </c:pt>
                <c:pt idx="32">
                  <c:v>458.70833333333331</c:v>
                </c:pt>
                <c:pt idx="33">
                  <c:v>314.625</c:v>
                </c:pt>
              </c:numCache>
            </c:numRef>
          </c:val>
          <c:smooth val="0"/>
          <c:extLst>
            <c:ext xmlns:c16="http://schemas.microsoft.com/office/drawing/2014/chart" uri="{C3380CC4-5D6E-409C-BE32-E72D297353CC}">
              <c16:uniqueId val="{00000003-D29F-4727-852D-EBE6179DFAFF}"/>
            </c:ext>
          </c:extLst>
        </c:ser>
        <c:ser>
          <c:idx val="4"/>
          <c:order val="4"/>
          <c:tx>
            <c:v>Mill#06</c:v>
          </c:tx>
          <c:spPr>
            <a:ln w="31750" cap="rnd">
              <a:solidFill>
                <a:schemeClr val="accent2">
                  <a:lumMod val="60000"/>
                  <a:lumOff val="40000"/>
                </a:schemeClr>
              </a:solidFill>
              <a:round/>
            </a:ln>
            <a:effectLst/>
          </c:spPr>
          <c:marker>
            <c:symbol val="none"/>
          </c:marker>
          <c:cat>
            <c:numRef>
              <c:f>Sheet2!$B$8:$B$41</c:f>
              <c:numCache>
                <c:formatCode>0.00</c:formatCode>
                <c:ptCount val="34"/>
                <c:pt idx="0">
                  <c:v>12016.15</c:v>
                </c:pt>
                <c:pt idx="1">
                  <c:v>14128</c:v>
                </c:pt>
                <c:pt idx="2">
                  <c:v>14506</c:v>
                </c:pt>
                <c:pt idx="3">
                  <c:v>15004</c:v>
                </c:pt>
                <c:pt idx="4">
                  <c:v>16032</c:v>
                </c:pt>
                <c:pt idx="5">
                  <c:v>15762</c:v>
                </c:pt>
                <c:pt idx="6">
                  <c:v>16001.22</c:v>
                </c:pt>
                <c:pt idx="7">
                  <c:v>16013</c:v>
                </c:pt>
                <c:pt idx="8">
                  <c:v>16016.54</c:v>
                </c:pt>
                <c:pt idx="9">
                  <c:v>16034</c:v>
                </c:pt>
                <c:pt idx="10">
                  <c:v>16009.76</c:v>
                </c:pt>
                <c:pt idx="11">
                  <c:v>16012.456</c:v>
                </c:pt>
                <c:pt idx="12">
                  <c:v>15014.85</c:v>
                </c:pt>
                <c:pt idx="13">
                  <c:v>16001.5</c:v>
                </c:pt>
                <c:pt idx="14">
                  <c:v>16001.81</c:v>
                </c:pt>
                <c:pt idx="15">
                  <c:v>16038.715</c:v>
                </c:pt>
                <c:pt idx="16">
                  <c:v>16022.93</c:v>
                </c:pt>
                <c:pt idx="17">
                  <c:v>15150.67</c:v>
                </c:pt>
                <c:pt idx="18">
                  <c:v>16021.64</c:v>
                </c:pt>
                <c:pt idx="19">
                  <c:v>15013.99</c:v>
                </c:pt>
                <c:pt idx="20">
                  <c:v>15526</c:v>
                </c:pt>
                <c:pt idx="21">
                  <c:v>15504.43</c:v>
                </c:pt>
                <c:pt idx="22">
                  <c:v>11669</c:v>
                </c:pt>
                <c:pt idx="23">
                  <c:v>16035</c:v>
                </c:pt>
                <c:pt idx="24">
                  <c:v>12859</c:v>
                </c:pt>
                <c:pt idx="25">
                  <c:v>15516</c:v>
                </c:pt>
                <c:pt idx="26">
                  <c:v>15539</c:v>
                </c:pt>
                <c:pt idx="27">
                  <c:v>14702.99</c:v>
                </c:pt>
                <c:pt idx="28">
                  <c:v>15013.014999999999</c:v>
                </c:pt>
                <c:pt idx="29">
                  <c:v>14620.47</c:v>
                </c:pt>
                <c:pt idx="30">
                  <c:v>14031.12</c:v>
                </c:pt>
                <c:pt idx="31">
                  <c:v>16050.48</c:v>
                </c:pt>
                <c:pt idx="32">
                  <c:v>15500.24</c:v>
                </c:pt>
                <c:pt idx="33">
                  <c:v>14000</c:v>
                </c:pt>
              </c:numCache>
            </c:numRef>
          </c:cat>
          <c:val>
            <c:numRef>
              <c:f>Sheet2!$T$8:$T$41</c:f>
              <c:numCache>
                <c:formatCode>0.00</c:formatCode>
                <c:ptCount val="34"/>
                <c:pt idx="0">
                  <c:v>587.89144050102595</c:v>
                </c:pt>
                <c:pt idx="1">
                  <c:v>681.2723492723544</c:v>
                </c:pt>
                <c:pt idx="2">
                  <c:v>693.3625000000078</c:v>
                </c:pt>
                <c:pt idx="3">
                  <c:v>774.92693110644825</c:v>
                </c:pt>
                <c:pt idx="4">
                  <c:v>762.67916666665894</c:v>
                </c:pt>
                <c:pt idx="5">
                  <c:v>784.02083333333337</c:v>
                </c:pt>
                <c:pt idx="6">
                  <c:v>799.97500000001548</c:v>
                </c:pt>
                <c:pt idx="7">
                  <c:v>826.9876543210047</c:v>
                </c:pt>
                <c:pt idx="8">
                  <c:v>824.54736842105262</c:v>
                </c:pt>
                <c:pt idx="9">
                  <c:v>864.3440860215054</c:v>
                </c:pt>
                <c:pt idx="10">
                  <c:v>794.70833333333337</c:v>
                </c:pt>
                <c:pt idx="11">
                  <c:v>837.29166666666663</c:v>
                </c:pt>
                <c:pt idx="12">
                  <c:v>762.70833333333337</c:v>
                </c:pt>
                <c:pt idx="13">
                  <c:v>810.66666666666663</c:v>
                </c:pt>
                <c:pt idx="14">
                  <c:v>837.33333333333337</c:v>
                </c:pt>
                <c:pt idx="15">
                  <c:v>810.58333333333337</c:v>
                </c:pt>
                <c:pt idx="16">
                  <c:v>810.75</c:v>
                </c:pt>
                <c:pt idx="17">
                  <c:v>755.05050505050508</c:v>
                </c:pt>
                <c:pt idx="18">
                  <c:v>813.83578947366857</c:v>
                </c:pt>
                <c:pt idx="19">
                  <c:v>757.10212765959034</c:v>
                </c:pt>
                <c:pt idx="20">
                  <c:v>778.66666666666663</c:v>
                </c:pt>
                <c:pt idx="21">
                  <c:v>783.95833333333337</c:v>
                </c:pt>
                <c:pt idx="22">
                  <c:v>608.04166666666663</c:v>
                </c:pt>
                <c:pt idx="23">
                  <c:v>805.29166666666663</c:v>
                </c:pt>
                <c:pt idx="24">
                  <c:v>695.6521739130435</c:v>
                </c:pt>
                <c:pt idx="25">
                  <c:v>784.73913043478262</c:v>
                </c:pt>
                <c:pt idx="26">
                  <c:v>778.625</c:v>
                </c:pt>
                <c:pt idx="27">
                  <c:v>736.71020408164782</c:v>
                </c:pt>
                <c:pt idx="28">
                  <c:v>773.42978723402666</c:v>
                </c:pt>
                <c:pt idx="29">
                  <c:v>730.66666666666663</c:v>
                </c:pt>
                <c:pt idx="30">
                  <c:v>687.95833333333337</c:v>
                </c:pt>
                <c:pt idx="31">
                  <c:v>832.08333333333337</c:v>
                </c:pt>
                <c:pt idx="32">
                  <c:v>938.66666666666663</c:v>
                </c:pt>
                <c:pt idx="33">
                  <c:v>735.91666666666663</c:v>
                </c:pt>
              </c:numCache>
            </c:numRef>
          </c:val>
          <c:smooth val="0"/>
          <c:extLst>
            <c:ext xmlns:c16="http://schemas.microsoft.com/office/drawing/2014/chart" uri="{C3380CC4-5D6E-409C-BE32-E72D297353CC}">
              <c16:uniqueId val="{00000004-D29F-4727-852D-EBE6179DFAFF}"/>
            </c:ext>
          </c:extLst>
        </c:ser>
        <c:ser>
          <c:idx val="5"/>
          <c:order val="5"/>
          <c:tx>
            <c:v>SM</c:v>
          </c:tx>
          <c:spPr>
            <a:ln w="31750" cap="rnd">
              <a:solidFill>
                <a:srgbClr val="FF0000"/>
              </a:solidFill>
              <a:round/>
            </a:ln>
            <a:effectLst/>
          </c:spPr>
          <c:marker>
            <c:symbol val="none"/>
          </c:marker>
          <c:cat>
            <c:numRef>
              <c:f>Sheet2!$B$8:$B$41</c:f>
              <c:numCache>
                <c:formatCode>0.00</c:formatCode>
                <c:ptCount val="34"/>
                <c:pt idx="0">
                  <c:v>12016.15</c:v>
                </c:pt>
                <c:pt idx="1">
                  <c:v>14128</c:v>
                </c:pt>
                <c:pt idx="2">
                  <c:v>14506</c:v>
                </c:pt>
                <c:pt idx="3">
                  <c:v>15004</c:v>
                </c:pt>
                <c:pt idx="4">
                  <c:v>16032</c:v>
                </c:pt>
                <c:pt idx="5">
                  <c:v>15762</c:v>
                </c:pt>
                <c:pt idx="6">
                  <c:v>16001.22</c:v>
                </c:pt>
                <c:pt idx="7">
                  <c:v>16013</c:v>
                </c:pt>
                <c:pt idx="8">
                  <c:v>16016.54</c:v>
                </c:pt>
                <c:pt idx="9">
                  <c:v>16034</c:v>
                </c:pt>
                <c:pt idx="10">
                  <c:v>16009.76</c:v>
                </c:pt>
                <c:pt idx="11">
                  <c:v>16012.456</c:v>
                </c:pt>
                <c:pt idx="12">
                  <c:v>15014.85</c:v>
                </c:pt>
                <c:pt idx="13">
                  <c:v>16001.5</c:v>
                </c:pt>
                <c:pt idx="14">
                  <c:v>16001.81</c:v>
                </c:pt>
                <c:pt idx="15">
                  <c:v>16038.715</c:v>
                </c:pt>
                <c:pt idx="16">
                  <c:v>16022.93</c:v>
                </c:pt>
                <c:pt idx="17">
                  <c:v>15150.67</c:v>
                </c:pt>
                <c:pt idx="18">
                  <c:v>16021.64</c:v>
                </c:pt>
                <c:pt idx="19">
                  <c:v>15013.99</c:v>
                </c:pt>
                <c:pt idx="20">
                  <c:v>15526</c:v>
                </c:pt>
                <c:pt idx="21">
                  <c:v>15504.43</c:v>
                </c:pt>
                <c:pt idx="22">
                  <c:v>11669</c:v>
                </c:pt>
                <c:pt idx="23">
                  <c:v>16035</c:v>
                </c:pt>
                <c:pt idx="24">
                  <c:v>12859</c:v>
                </c:pt>
                <c:pt idx="25">
                  <c:v>15516</c:v>
                </c:pt>
                <c:pt idx="26">
                  <c:v>15539</c:v>
                </c:pt>
                <c:pt idx="27">
                  <c:v>14702.99</c:v>
                </c:pt>
                <c:pt idx="28">
                  <c:v>15013.014999999999</c:v>
                </c:pt>
                <c:pt idx="29">
                  <c:v>14620.47</c:v>
                </c:pt>
                <c:pt idx="30">
                  <c:v>14031.12</c:v>
                </c:pt>
                <c:pt idx="31">
                  <c:v>16050.48</c:v>
                </c:pt>
                <c:pt idx="32">
                  <c:v>15500.24</c:v>
                </c:pt>
                <c:pt idx="33">
                  <c:v>14000</c:v>
                </c:pt>
              </c:numCache>
            </c:numRef>
          </c:cat>
          <c:val>
            <c:numRef>
              <c:f>Sheet2!$W$8:$W$41</c:f>
              <c:numCache>
                <c:formatCode>0.00</c:formatCode>
                <c:ptCount val="34"/>
                <c:pt idx="0">
                  <c:v>842.66249999993795</c:v>
                </c:pt>
                <c:pt idx="1">
                  <c:v>938.72083333336434</c:v>
                </c:pt>
                <c:pt idx="2">
                  <c:v>959.88333333330229</c:v>
                </c:pt>
                <c:pt idx="3">
                  <c:v>1130.2290712204313</c:v>
                </c:pt>
                <c:pt idx="4">
                  <c:v>1131.1713213838655</c:v>
                </c:pt>
                <c:pt idx="5">
                  <c:v>1141.3291666666046</c:v>
                </c:pt>
                <c:pt idx="6">
                  <c:v>1173.3208333333798</c:v>
                </c:pt>
                <c:pt idx="7">
                  <c:v>1173.3374999999844</c:v>
                </c:pt>
                <c:pt idx="8">
                  <c:v>1162.6666666666667</c:v>
                </c:pt>
                <c:pt idx="9">
                  <c:v>1184.0416666666667</c:v>
                </c:pt>
                <c:pt idx="10">
                  <c:v>1141.2083333333333</c:v>
                </c:pt>
                <c:pt idx="11">
                  <c:v>1194.75</c:v>
                </c:pt>
                <c:pt idx="12">
                  <c:v>1130.625</c:v>
                </c:pt>
                <c:pt idx="13">
                  <c:v>1194.6666666666667</c:v>
                </c:pt>
                <c:pt idx="14">
                  <c:v>1226.6666666666667</c:v>
                </c:pt>
                <c:pt idx="15">
                  <c:v>1269.375</c:v>
                </c:pt>
                <c:pt idx="16">
                  <c:v>1290.625</c:v>
                </c:pt>
                <c:pt idx="17">
                  <c:v>1247.9750000000156</c:v>
                </c:pt>
                <c:pt idx="18">
                  <c:v>1344.0833333333333</c:v>
                </c:pt>
                <c:pt idx="19">
                  <c:v>1237.3166666666511</c:v>
                </c:pt>
                <c:pt idx="20">
                  <c:v>1301.2916666666667</c:v>
                </c:pt>
                <c:pt idx="21">
                  <c:v>1301.4166666666667</c:v>
                </c:pt>
                <c:pt idx="22">
                  <c:v>991.91666666666663</c:v>
                </c:pt>
                <c:pt idx="23">
                  <c:v>1205.4166666666667</c:v>
                </c:pt>
                <c:pt idx="24">
                  <c:v>1082.1363636363637</c:v>
                </c:pt>
                <c:pt idx="25">
                  <c:v>1109.2916666666667</c:v>
                </c:pt>
                <c:pt idx="26">
                  <c:v>1120.0833333333333</c:v>
                </c:pt>
                <c:pt idx="27">
                  <c:v>1055.8916666666821</c:v>
                </c:pt>
                <c:pt idx="28">
                  <c:v>1077.3166666666511</c:v>
                </c:pt>
                <c:pt idx="29">
                  <c:v>1034.75</c:v>
                </c:pt>
                <c:pt idx="30">
                  <c:v>1013.3333333333334</c:v>
                </c:pt>
                <c:pt idx="31">
                  <c:v>1162.625</c:v>
                </c:pt>
                <c:pt idx="32">
                  <c:v>1141.3333333333333</c:v>
                </c:pt>
                <c:pt idx="33">
                  <c:v>1002.75</c:v>
                </c:pt>
              </c:numCache>
            </c:numRef>
          </c:val>
          <c:smooth val="0"/>
          <c:extLst>
            <c:ext xmlns:c16="http://schemas.microsoft.com/office/drawing/2014/chart" uri="{C3380CC4-5D6E-409C-BE32-E72D297353CC}">
              <c16:uniqueId val="{00000005-D29F-4727-852D-EBE6179DFAFF}"/>
            </c:ext>
          </c:extLst>
        </c:ser>
        <c:ser>
          <c:idx val="6"/>
          <c:order val="6"/>
          <c:tx>
            <c:v>SF</c:v>
          </c:tx>
          <c:spPr>
            <a:ln w="31750" cap="rnd">
              <a:solidFill>
                <a:schemeClr val="accent1">
                  <a:lumMod val="60000"/>
                </a:schemeClr>
              </a:solidFill>
              <a:round/>
            </a:ln>
            <a:effectLst/>
          </c:spPr>
          <c:marker>
            <c:symbol val="none"/>
          </c:marker>
          <c:cat>
            <c:numRef>
              <c:f>Sheet2!$B$8:$B$41</c:f>
              <c:numCache>
                <c:formatCode>0.00</c:formatCode>
                <c:ptCount val="34"/>
                <c:pt idx="0">
                  <c:v>12016.15</c:v>
                </c:pt>
                <c:pt idx="1">
                  <c:v>14128</c:v>
                </c:pt>
                <c:pt idx="2">
                  <c:v>14506</c:v>
                </c:pt>
                <c:pt idx="3">
                  <c:v>15004</c:v>
                </c:pt>
                <c:pt idx="4">
                  <c:v>16032</c:v>
                </c:pt>
                <c:pt idx="5">
                  <c:v>15762</c:v>
                </c:pt>
                <c:pt idx="6">
                  <c:v>16001.22</c:v>
                </c:pt>
                <c:pt idx="7">
                  <c:v>16013</c:v>
                </c:pt>
                <c:pt idx="8">
                  <c:v>16016.54</c:v>
                </c:pt>
                <c:pt idx="9">
                  <c:v>16034</c:v>
                </c:pt>
                <c:pt idx="10">
                  <c:v>16009.76</c:v>
                </c:pt>
                <c:pt idx="11">
                  <c:v>16012.456</c:v>
                </c:pt>
                <c:pt idx="12">
                  <c:v>15014.85</c:v>
                </c:pt>
                <c:pt idx="13">
                  <c:v>16001.5</c:v>
                </c:pt>
                <c:pt idx="14">
                  <c:v>16001.81</c:v>
                </c:pt>
                <c:pt idx="15">
                  <c:v>16038.715</c:v>
                </c:pt>
                <c:pt idx="16">
                  <c:v>16022.93</c:v>
                </c:pt>
                <c:pt idx="17">
                  <c:v>15150.67</c:v>
                </c:pt>
                <c:pt idx="18">
                  <c:v>16021.64</c:v>
                </c:pt>
                <c:pt idx="19">
                  <c:v>15013.99</c:v>
                </c:pt>
                <c:pt idx="20">
                  <c:v>15526</c:v>
                </c:pt>
                <c:pt idx="21">
                  <c:v>15504.43</c:v>
                </c:pt>
                <c:pt idx="22">
                  <c:v>11669</c:v>
                </c:pt>
                <c:pt idx="23">
                  <c:v>16035</c:v>
                </c:pt>
                <c:pt idx="24">
                  <c:v>12859</c:v>
                </c:pt>
                <c:pt idx="25">
                  <c:v>15516</c:v>
                </c:pt>
                <c:pt idx="26">
                  <c:v>15539</c:v>
                </c:pt>
                <c:pt idx="27">
                  <c:v>14702.99</c:v>
                </c:pt>
                <c:pt idx="28">
                  <c:v>15013.014999999999</c:v>
                </c:pt>
                <c:pt idx="29">
                  <c:v>14620.47</c:v>
                </c:pt>
                <c:pt idx="30">
                  <c:v>14031.12</c:v>
                </c:pt>
                <c:pt idx="31">
                  <c:v>16050.48</c:v>
                </c:pt>
                <c:pt idx="32">
                  <c:v>15500.24</c:v>
                </c:pt>
                <c:pt idx="33">
                  <c:v>14000</c:v>
                </c:pt>
              </c:numCache>
            </c:numRef>
          </c:cat>
          <c:val>
            <c:numRef>
              <c:f>Sheet2!$Z$8:$Z$41</c:f>
              <c:numCache>
                <c:formatCode>0.00</c:formatCode>
                <c:ptCount val="34"/>
                <c:pt idx="0">
                  <c:v>848.16768916149852</c:v>
                </c:pt>
                <c:pt idx="1">
                  <c:v>947.3264033264785</c:v>
                </c:pt>
                <c:pt idx="2">
                  <c:v>970.66249999993795</c:v>
                </c:pt>
                <c:pt idx="3">
                  <c:v>1079.5532359081403</c:v>
                </c:pt>
                <c:pt idx="4">
                  <c:v>1097.1764705883002</c:v>
                </c:pt>
                <c:pt idx="5">
                  <c:v>1098.6624999999378</c:v>
                </c:pt>
                <c:pt idx="6">
                  <c:v>1109.3416666667133</c:v>
                </c:pt>
                <c:pt idx="7">
                  <c:v>1107.5959183673317</c:v>
                </c:pt>
                <c:pt idx="8">
                  <c:v>1143.7446808510638</c:v>
                </c:pt>
                <c:pt idx="9">
                  <c:v>1154.8085106382978</c:v>
                </c:pt>
                <c:pt idx="10">
                  <c:v>1098.6666666666667</c:v>
                </c:pt>
                <c:pt idx="11">
                  <c:v>1141.25</c:v>
                </c:pt>
                <c:pt idx="12">
                  <c:v>1077.3333333333333</c:v>
                </c:pt>
                <c:pt idx="13">
                  <c:v>1152.125</c:v>
                </c:pt>
                <c:pt idx="14">
                  <c:v>1183.875</c:v>
                </c:pt>
                <c:pt idx="15">
                  <c:v>1205.4166666666667</c:v>
                </c:pt>
                <c:pt idx="16">
                  <c:v>1226.6666666666667</c:v>
                </c:pt>
                <c:pt idx="17">
                  <c:v>1180.7306122449131</c:v>
                </c:pt>
                <c:pt idx="18">
                  <c:v>1301.3666666666202</c:v>
                </c:pt>
                <c:pt idx="19">
                  <c:v>1230.9489361702445</c:v>
                </c:pt>
                <c:pt idx="20">
                  <c:v>1279.9583333333333</c:v>
                </c:pt>
                <c:pt idx="21">
                  <c:v>1246.7083333333333</c:v>
                </c:pt>
                <c:pt idx="22">
                  <c:v>1014.625</c:v>
                </c:pt>
                <c:pt idx="23">
                  <c:v>1162.7083333333333</c:v>
                </c:pt>
                <c:pt idx="24">
                  <c:v>1001.7391304347826</c:v>
                </c:pt>
                <c:pt idx="25">
                  <c:v>1124.0869565217392</c:v>
                </c:pt>
                <c:pt idx="26">
                  <c:v>1098.75</c:v>
                </c:pt>
                <c:pt idx="27">
                  <c:v>1013.616326530597</c:v>
                </c:pt>
                <c:pt idx="28">
                  <c:v>1067.4212765957604</c:v>
                </c:pt>
                <c:pt idx="29">
                  <c:v>1013.3333333333334</c:v>
                </c:pt>
                <c:pt idx="30">
                  <c:v>981.41666666666663</c:v>
                </c:pt>
                <c:pt idx="31">
                  <c:v>1141.3333333333333</c:v>
                </c:pt>
                <c:pt idx="32">
                  <c:v>1109.375</c:v>
                </c:pt>
                <c:pt idx="33">
                  <c:v>981.29166666666663</c:v>
                </c:pt>
              </c:numCache>
            </c:numRef>
          </c:val>
          <c:smooth val="0"/>
          <c:extLst>
            <c:ext xmlns:c16="http://schemas.microsoft.com/office/drawing/2014/chart" uri="{C3380CC4-5D6E-409C-BE32-E72D297353CC}">
              <c16:uniqueId val="{00000006-D29F-4727-852D-EBE6179DFAFF}"/>
            </c:ext>
          </c:extLst>
        </c:ser>
        <c:ser>
          <c:idx val="7"/>
          <c:order val="7"/>
          <c:tx>
            <c:v>Mill#01</c:v>
          </c:tx>
          <c:spPr>
            <a:ln w="31750" cap="rnd">
              <a:solidFill>
                <a:srgbClr val="FFFF00"/>
              </a:solidFill>
              <a:round/>
            </a:ln>
            <a:effectLst/>
          </c:spPr>
          <c:marker>
            <c:symbol val="none"/>
          </c:marker>
          <c:cat>
            <c:numRef>
              <c:f>Sheet2!$B$8:$B$41</c:f>
              <c:numCache>
                <c:formatCode>0.00</c:formatCode>
                <c:ptCount val="34"/>
                <c:pt idx="0">
                  <c:v>12016.15</c:v>
                </c:pt>
                <c:pt idx="1">
                  <c:v>14128</c:v>
                </c:pt>
                <c:pt idx="2">
                  <c:v>14506</c:v>
                </c:pt>
                <c:pt idx="3">
                  <c:v>15004</c:v>
                </c:pt>
                <c:pt idx="4">
                  <c:v>16032</c:v>
                </c:pt>
                <c:pt idx="5">
                  <c:v>15762</c:v>
                </c:pt>
                <c:pt idx="6">
                  <c:v>16001.22</c:v>
                </c:pt>
                <c:pt idx="7">
                  <c:v>16013</c:v>
                </c:pt>
                <c:pt idx="8">
                  <c:v>16016.54</c:v>
                </c:pt>
                <c:pt idx="9">
                  <c:v>16034</c:v>
                </c:pt>
                <c:pt idx="10">
                  <c:v>16009.76</c:v>
                </c:pt>
                <c:pt idx="11">
                  <c:v>16012.456</c:v>
                </c:pt>
                <c:pt idx="12">
                  <c:v>15014.85</c:v>
                </c:pt>
                <c:pt idx="13">
                  <c:v>16001.5</c:v>
                </c:pt>
                <c:pt idx="14">
                  <c:v>16001.81</c:v>
                </c:pt>
                <c:pt idx="15">
                  <c:v>16038.715</c:v>
                </c:pt>
                <c:pt idx="16">
                  <c:v>16022.93</c:v>
                </c:pt>
                <c:pt idx="17">
                  <c:v>15150.67</c:v>
                </c:pt>
                <c:pt idx="18">
                  <c:v>16021.64</c:v>
                </c:pt>
                <c:pt idx="19">
                  <c:v>15013.99</c:v>
                </c:pt>
                <c:pt idx="20">
                  <c:v>15526</c:v>
                </c:pt>
                <c:pt idx="21">
                  <c:v>15504.43</c:v>
                </c:pt>
                <c:pt idx="22">
                  <c:v>11669</c:v>
                </c:pt>
                <c:pt idx="23">
                  <c:v>16035</c:v>
                </c:pt>
                <c:pt idx="24">
                  <c:v>12859</c:v>
                </c:pt>
                <c:pt idx="25">
                  <c:v>15516</c:v>
                </c:pt>
                <c:pt idx="26">
                  <c:v>15539</c:v>
                </c:pt>
                <c:pt idx="27">
                  <c:v>14702.99</c:v>
                </c:pt>
                <c:pt idx="28">
                  <c:v>15013.014999999999</c:v>
                </c:pt>
                <c:pt idx="29">
                  <c:v>14620.47</c:v>
                </c:pt>
                <c:pt idx="30">
                  <c:v>14031.12</c:v>
                </c:pt>
                <c:pt idx="31">
                  <c:v>16050.48</c:v>
                </c:pt>
                <c:pt idx="32">
                  <c:v>15500.24</c:v>
                </c:pt>
                <c:pt idx="33">
                  <c:v>14000</c:v>
                </c:pt>
              </c:numCache>
            </c:numRef>
          </c:cat>
          <c:val>
            <c:numRef>
              <c:f>Sheet2!$E$8:$E$41</c:f>
              <c:numCache>
                <c:formatCode>0.00</c:formatCode>
                <c:ptCount val="34"/>
                <c:pt idx="0">
                  <c:v>575.97916666666663</c:v>
                </c:pt>
                <c:pt idx="1">
                  <c:v>575.97916666666663</c:v>
                </c:pt>
                <c:pt idx="2">
                  <c:v>672.04166666666663</c:v>
                </c:pt>
                <c:pt idx="3">
                  <c:v>629.27500000006205</c:v>
                </c:pt>
                <c:pt idx="4">
                  <c:v>735.97083333328681</c:v>
                </c:pt>
                <c:pt idx="5">
                  <c:v>752.0187500000078</c:v>
                </c:pt>
                <c:pt idx="6">
                  <c:v>768.04166666666663</c:v>
                </c:pt>
                <c:pt idx="7">
                  <c:v>827.86808510639878</c:v>
                </c:pt>
                <c:pt idx="8">
                  <c:v>799.98333333331777</c:v>
                </c:pt>
                <c:pt idx="9">
                  <c:v>783.71428571428567</c:v>
                </c:pt>
                <c:pt idx="10">
                  <c:v>762.25531914893622</c:v>
                </c:pt>
                <c:pt idx="11">
                  <c:v>752.65306122448976</c:v>
                </c:pt>
                <c:pt idx="12">
                  <c:v>718.89361702127655</c:v>
                </c:pt>
                <c:pt idx="13">
                  <c:v>736.04166666666663</c:v>
                </c:pt>
                <c:pt idx="14">
                  <c:v>778.66666666666663</c:v>
                </c:pt>
                <c:pt idx="15">
                  <c:v>757.29166666666663</c:v>
                </c:pt>
                <c:pt idx="16">
                  <c:v>768.08333333333337</c:v>
                </c:pt>
                <c:pt idx="17">
                  <c:v>720.971428571459</c:v>
                </c:pt>
                <c:pt idx="18">
                  <c:v>768.05833333327121</c:v>
                </c:pt>
                <c:pt idx="19">
                  <c:v>697.0553191489679</c:v>
                </c:pt>
                <c:pt idx="20">
                  <c:v>725.29166666666663</c:v>
                </c:pt>
                <c:pt idx="21">
                  <c:v>714.66666666666663</c:v>
                </c:pt>
                <c:pt idx="22">
                  <c:v>554.75</c:v>
                </c:pt>
                <c:pt idx="23">
                  <c:v>789.33333333333337</c:v>
                </c:pt>
                <c:pt idx="24">
                  <c:v>667.86956521739125</c:v>
                </c:pt>
                <c:pt idx="25">
                  <c:v>779.08695652173913</c:v>
                </c:pt>
                <c:pt idx="26">
                  <c:v>768</c:v>
                </c:pt>
                <c:pt idx="27">
                  <c:v>700.09387755105081</c:v>
                </c:pt>
                <c:pt idx="28">
                  <c:v>751.60425531911721</c:v>
                </c:pt>
                <c:pt idx="29">
                  <c:v>693.41666666666663</c:v>
                </c:pt>
                <c:pt idx="30">
                  <c:v>671.91666666666663</c:v>
                </c:pt>
                <c:pt idx="31">
                  <c:v>800</c:v>
                </c:pt>
                <c:pt idx="32">
                  <c:v>768</c:v>
                </c:pt>
                <c:pt idx="33">
                  <c:v>629.33333333333337</c:v>
                </c:pt>
              </c:numCache>
            </c:numRef>
          </c:val>
          <c:smooth val="0"/>
          <c:extLst>
            <c:ext xmlns:c16="http://schemas.microsoft.com/office/drawing/2014/chart" uri="{C3380CC4-5D6E-409C-BE32-E72D297353CC}">
              <c16:uniqueId val="{00000007-D29F-4727-852D-EBE6179DFAFF}"/>
            </c:ext>
          </c:extLst>
        </c:ser>
        <c:dLbls>
          <c:showLegendKey val="0"/>
          <c:showVal val="0"/>
          <c:showCatName val="0"/>
          <c:showSerName val="0"/>
          <c:showPercent val="0"/>
          <c:showBubbleSize val="0"/>
        </c:dLbls>
        <c:smooth val="0"/>
        <c:axId val="305016144"/>
        <c:axId val="306445112"/>
      </c:lineChart>
      <c:catAx>
        <c:axId val="305016144"/>
        <c:scaling>
          <c:orientation val="minMax"/>
        </c:scaling>
        <c:delete val="0"/>
        <c:axPos val="b"/>
        <c:numFmt formatCode="0.00"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306445112"/>
        <c:crosses val="autoZero"/>
        <c:auto val="1"/>
        <c:lblAlgn val="ctr"/>
        <c:lblOffset val="100"/>
        <c:noMultiLvlLbl val="0"/>
      </c:catAx>
      <c:valAx>
        <c:axId val="306445112"/>
        <c:scaling>
          <c:orientation val="minMax"/>
        </c:scaling>
        <c:delete val="0"/>
        <c:axPos val="l"/>
        <c:majorGridlines>
          <c:spPr>
            <a:ln w="9525" cap="flat" cmpd="sng" algn="ctr">
              <a:solidFill>
                <a:schemeClr val="tx2">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305016144"/>
        <c:crosses val="autoZero"/>
        <c:crossBetween val="between"/>
      </c:valAx>
      <c:spPr>
        <a:noFill/>
        <a:ln>
          <a:noFill/>
        </a:ln>
        <a:effectLst/>
      </c:spPr>
    </c:plotArea>
    <c:legend>
      <c:legendPos val="l"/>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2">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96316933-032C-45B3-B303-4BA3BCF855C8}" type="datetimeFigureOut">
              <a:rPr lang="en-US" smtClean="0"/>
              <a:t>10/3/2022</a:t>
            </a:fld>
            <a:endParaRPr lang="en-US"/>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A7C461A2-36EC-43EA-BE5A-563B72B92703}" type="slidenum">
              <a:rPr lang="en-US" smtClean="0"/>
              <a:t>‹#›</a:t>
            </a:fld>
            <a:endParaRPr lang="en-US"/>
          </a:p>
        </p:txBody>
      </p:sp>
    </p:spTree>
    <p:extLst>
      <p:ext uri="{BB962C8B-B14F-4D97-AF65-F5344CB8AC3E}">
        <p14:creationId xmlns:p14="http://schemas.microsoft.com/office/powerpoint/2010/main" val="208434553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2A1676C-27CD-49E8-A396-012909D5DD3D}" type="datetimeFigureOut">
              <a:rPr lang="en-US" smtClean="0"/>
              <a:t>10/3/2022</a:t>
            </a:fld>
            <a:endParaRPr lang="en-US"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5C71E0A-AE86-4A4C-90E5-216DDEBBDC3D}" type="slidenum">
              <a:rPr lang="en-US" smtClean="0"/>
              <a:t>‹#›</a:t>
            </a:fld>
            <a:endParaRPr lang="en-US" dirty="0"/>
          </a:p>
        </p:txBody>
      </p:sp>
    </p:spTree>
    <p:extLst>
      <p:ext uri="{BB962C8B-B14F-4D97-AF65-F5344CB8AC3E}">
        <p14:creationId xmlns:p14="http://schemas.microsoft.com/office/powerpoint/2010/main" val="186924092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C71E0A-AE86-4A4C-90E5-216DDEBBDC3D}" type="slidenum">
              <a:rPr lang="en-US" smtClean="0"/>
              <a:t>5</a:t>
            </a:fld>
            <a:endParaRPr lang="en-US" dirty="0"/>
          </a:p>
        </p:txBody>
      </p:sp>
    </p:spTree>
    <p:extLst>
      <p:ext uri="{BB962C8B-B14F-4D97-AF65-F5344CB8AC3E}">
        <p14:creationId xmlns:p14="http://schemas.microsoft.com/office/powerpoint/2010/main" val="714197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E267902A-C1FD-4E5C-8A79-110F49625365}" type="datetime1">
              <a:rPr lang="en-US" smtClean="0"/>
              <a:t>10/3/2022</a:t>
            </a:fld>
            <a:endParaRPr lang="en-US" dirty="0"/>
          </a:p>
        </p:txBody>
      </p:sp>
      <p:sp>
        <p:nvSpPr>
          <p:cNvPr id="5" name="Slide Number Placeholder 4"/>
          <p:cNvSpPr>
            <a:spLocks noGrp="1"/>
          </p:cNvSpPr>
          <p:nvPr>
            <p:ph type="sldNum" sz="quarter" idx="11"/>
          </p:nvPr>
        </p:nvSpPr>
        <p:spPr/>
        <p:txBody>
          <a:bodyPr/>
          <a:lstStyle/>
          <a:p>
            <a:fld id="{95C71E0A-AE86-4A4C-90E5-216DDEBBDC3D}" type="slidenum">
              <a:rPr lang="en-US" smtClean="0"/>
              <a:t>6</a:t>
            </a:fld>
            <a:endParaRPr lang="en-US" dirty="0"/>
          </a:p>
        </p:txBody>
      </p:sp>
    </p:spTree>
    <p:extLst>
      <p:ext uri="{BB962C8B-B14F-4D97-AF65-F5344CB8AC3E}">
        <p14:creationId xmlns:p14="http://schemas.microsoft.com/office/powerpoint/2010/main" val="4162611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C71E0A-AE86-4A4C-90E5-216DDEBBDC3D}" type="slidenum">
              <a:rPr lang="en-US" smtClean="0"/>
              <a:t>12</a:t>
            </a:fld>
            <a:endParaRPr lang="en-US" dirty="0"/>
          </a:p>
        </p:txBody>
      </p:sp>
    </p:spTree>
    <p:extLst>
      <p:ext uri="{BB962C8B-B14F-4D97-AF65-F5344CB8AC3E}">
        <p14:creationId xmlns:p14="http://schemas.microsoft.com/office/powerpoint/2010/main" val="960726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C71E0A-AE86-4A4C-90E5-216DDEBBDC3D}" type="slidenum">
              <a:rPr lang="en-US" smtClean="0"/>
              <a:t>21</a:t>
            </a:fld>
            <a:endParaRPr lang="en-US" dirty="0"/>
          </a:p>
        </p:txBody>
      </p:sp>
    </p:spTree>
    <p:extLst>
      <p:ext uri="{BB962C8B-B14F-4D97-AF65-F5344CB8AC3E}">
        <p14:creationId xmlns:p14="http://schemas.microsoft.com/office/powerpoint/2010/main" val="632498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6867C-E0D1-4C4B-8B37-5FAE3818043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0E8D139-E5F5-4846-ACDA-2CE305272A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9392EF7-16AE-4DA1-ABDE-6171884618B6}"/>
              </a:ext>
            </a:extLst>
          </p:cNvPr>
          <p:cNvSpPr>
            <a:spLocks noGrp="1"/>
          </p:cNvSpPr>
          <p:nvPr>
            <p:ph type="dt" sz="half" idx="10"/>
          </p:nvPr>
        </p:nvSpPr>
        <p:spPr/>
        <p:txBody>
          <a:bodyPr/>
          <a:lstStyle/>
          <a:p>
            <a:fld id="{BE290E68-A111-44A5-9A26-F4300C00D9B6}" type="datetime1">
              <a:rPr lang="en-US" smtClean="0"/>
              <a:t>10/3/2022</a:t>
            </a:fld>
            <a:endParaRPr lang="en-US" dirty="0"/>
          </a:p>
        </p:txBody>
      </p:sp>
      <p:sp>
        <p:nvSpPr>
          <p:cNvPr id="5" name="Footer Placeholder 4">
            <a:extLst>
              <a:ext uri="{FF2B5EF4-FFF2-40B4-BE49-F238E27FC236}">
                <a16:creationId xmlns:a16="http://schemas.microsoft.com/office/drawing/2014/main" id="{F5100728-34DF-4658-826F-0929F397B92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0D57F65-B06E-41CF-B2C6-F3D17EDA9F30}"/>
              </a:ext>
            </a:extLst>
          </p:cNvPr>
          <p:cNvSpPr>
            <a:spLocks noGrp="1"/>
          </p:cNvSpPr>
          <p:nvPr>
            <p:ph type="sldNum" sz="quarter" idx="12"/>
          </p:nvPr>
        </p:nvSpPr>
        <p:spPr/>
        <p:txBody>
          <a:bodyPr/>
          <a:lstStyle/>
          <a:p>
            <a:fld id="{7EFAC2F5-A98B-4B08-A895-DF091E8F58AA}" type="slidenum">
              <a:rPr lang="en-US" smtClean="0"/>
              <a:t>‹#›</a:t>
            </a:fld>
            <a:endParaRPr lang="en-US" dirty="0"/>
          </a:p>
        </p:txBody>
      </p:sp>
    </p:spTree>
    <p:extLst>
      <p:ext uri="{BB962C8B-B14F-4D97-AF65-F5344CB8AC3E}">
        <p14:creationId xmlns:p14="http://schemas.microsoft.com/office/powerpoint/2010/main" val="2363473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C1532-D262-4400-8A9C-BEC1488181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F657104-5A1A-48EF-9917-42BE4A25A30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8EDD54-D4F8-48E4-8074-115142AE3292}"/>
              </a:ext>
            </a:extLst>
          </p:cNvPr>
          <p:cNvSpPr>
            <a:spLocks noGrp="1"/>
          </p:cNvSpPr>
          <p:nvPr>
            <p:ph type="dt" sz="half" idx="10"/>
          </p:nvPr>
        </p:nvSpPr>
        <p:spPr/>
        <p:txBody>
          <a:bodyPr/>
          <a:lstStyle/>
          <a:p>
            <a:fld id="{BA8624CA-B1E2-4E29-A641-4BCE0069D7F3}" type="datetime1">
              <a:rPr lang="en-US" smtClean="0"/>
              <a:t>10/3/2022</a:t>
            </a:fld>
            <a:endParaRPr lang="en-US" dirty="0"/>
          </a:p>
        </p:txBody>
      </p:sp>
      <p:sp>
        <p:nvSpPr>
          <p:cNvPr id="5" name="Footer Placeholder 4">
            <a:extLst>
              <a:ext uri="{FF2B5EF4-FFF2-40B4-BE49-F238E27FC236}">
                <a16:creationId xmlns:a16="http://schemas.microsoft.com/office/drawing/2014/main" id="{586A9E3D-56BB-442E-82E4-70335C51068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F3F71DD-D8CE-447B-845A-64653EE397A7}"/>
              </a:ext>
            </a:extLst>
          </p:cNvPr>
          <p:cNvSpPr>
            <a:spLocks noGrp="1"/>
          </p:cNvSpPr>
          <p:nvPr>
            <p:ph type="sldNum" sz="quarter" idx="12"/>
          </p:nvPr>
        </p:nvSpPr>
        <p:spPr/>
        <p:txBody>
          <a:bodyPr/>
          <a:lstStyle/>
          <a:p>
            <a:fld id="{7EFAC2F5-A98B-4B08-A895-DF091E8F58AA}" type="slidenum">
              <a:rPr lang="en-US" smtClean="0"/>
              <a:t>‹#›</a:t>
            </a:fld>
            <a:endParaRPr lang="en-US" dirty="0"/>
          </a:p>
        </p:txBody>
      </p:sp>
    </p:spTree>
    <p:extLst>
      <p:ext uri="{BB962C8B-B14F-4D97-AF65-F5344CB8AC3E}">
        <p14:creationId xmlns:p14="http://schemas.microsoft.com/office/powerpoint/2010/main" val="3469434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352C01-68BF-4C9D-9C17-0E6EFED0111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F6A4606-5A87-44C9-BCE5-3C180CEFBB4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6DC265-679F-4800-B15C-8D32B9CC5B74}"/>
              </a:ext>
            </a:extLst>
          </p:cNvPr>
          <p:cNvSpPr>
            <a:spLocks noGrp="1"/>
          </p:cNvSpPr>
          <p:nvPr>
            <p:ph type="dt" sz="half" idx="10"/>
          </p:nvPr>
        </p:nvSpPr>
        <p:spPr/>
        <p:txBody>
          <a:bodyPr/>
          <a:lstStyle/>
          <a:p>
            <a:fld id="{2B2DC96B-ABA5-473D-8CD8-532F2BF14653}" type="datetime1">
              <a:rPr lang="en-US" smtClean="0"/>
              <a:t>10/3/2022</a:t>
            </a:fld>
            <a:endParaRPr lang="en-US" dirty="0"/>
          </a:p>
        </p:txBody>
      </p:sp>
      <p:sp>
        <p:nvSpPr>
          <p:cNvPr id="5" name="Footer Placeholder 4">
            <a:extLst>
              <a:ext uri="{FF2B5EF4-FFF2-40B4-BE49-F238E27FC236}">
                <a16:creationId xmlns:a16="http://schemas.microsoft.com/office/drawing/2014/main" id="{A4C19A23-6DF8-479D-BE76-9D97F52BBDF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5718E4C-AC81-45E3-B403-313DF62D7093}"/>
              </a:ext>
            </a:extLst>
          </p:cNvPr>
          <p:cNvSpPr>
            <a:spLocks noGrp="1"/>
          </p:cNvSpPr>
          <p:nvPr>
            <p:ph type="sldNum" sz="quarter" idx="12"/>
          </p:nvPr>
        </p:nvSpPr>
        <p:spPr/>
        <p:txBody>
          <a:bodyPr/>
          <a:lstStyle/>
          <a:p>
            <a:fld id="{7EFAC2F5-A98B-4B08-A895-DF091E8F58AA}" type="slidenum">
              <a:rPr lang="en-US" smtClean="0"/>
              <a:t>‹#›</a:t>
            </a:fld>
            <a:endParaRPr lang="en-US" dirty="0"/>
          </a:p>
        </p:txBody>
      </p:sp>
    </p:spTree>
    <p:extLst>
      <p:ext uri="{BB962C8B-B14F-4D97-AF65-F5344CB8AC3E}">
        <p14:creationId xmlns:p14="http://schemas.microsoft.com/office/powerpoint/2010/main" val="3414427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5B591-6861-40AA-89F2-DC77B4152A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127A7-91AC-42AD-B6C0-1E5483DCC29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88AEF3-37AF-410A-B84A-20B13CA41A34}"/>
              </a:ext>
            </a:extLst>
          </p:cNvPr>
          <p:cNvSpPr>
            <a:spLocks noGrp="1"/>
          </p:cNvSpPr>
          <p:nvPr>
            <p:ph type="dt" sz="half" idx="10"/>
          </p:nvPr>
        </p:nvSpPr>
        <p:spPr/>
        <p:txBody>
          <a:bodyPr/>
          <a:lstStyle/>
          <a:p>
            <a:fld id="{ABB841EE-ED05-467A-95E0-1964E940C002}" type="datetime1">
              <a:rPr lang="en-US" smtClean="0"/>
              <a:t>10/3/2022</a:t>
            </a:fld>
            <a:endParaRPr lang="en-US" dirty="0"/>
          </a:p>
        </p:txBody>
      </p:sp>
      <p:sp>
        <p:nvSpPr>
          <p:cNvPr id="5" name="Footer Placeholder 4">
            <a:extLst>
              <a:ext uri="{FF2B5EF4-FFF2-40B4-BE49-F238E27FC236}">
                <a16:creationId xmlns:a16="http://schemas.microsoft.com/office/drawing/2014/main" id="{B9B9FBEE-D552-4BF2-AF87-2F409D9E20C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4BF5146-1BCA-424C-BE0D-DE765DC7D781}"/>
              </a:ext>
            </a:extLst>
          </p:cNvPr>
          <p:cNvSpPr>
            <a:spLocks noGrp="1"/>
          </p:cNvSpPr>
          <p:nvPr>
            <p:ph type="sldNum" sz="quarter" idx="12"/>
          </p:nvPr>
        </p:nvSpPr>
        <p:spPr/>
        <p:txBody>
          <a:bodyPr/>
          <a:lstStyle/>
          <a:p>
            <a:fld id="{7EFAC2F5-A98B-4B08-A895-DF091E8F58AA}" type="slidenum">
              <a:rPr lang="en-US" smtClean="0"/>
              <a:t>‹#›</a:t>
            </a:fld>
            <a:endParaRPr lang="en-US" dirty="0"/>
          </a:p>
        </p:txBody>
      </p:sp>
    </p:spTree>
    <p:extLst>
      <p:ext uri="{BB962C8B-B14F-4D97-AF65-F5344CB8AC3E}">
        <p14:creationId xmlns:p14="http://schemas.microsoft.com/office/powerpoint/2010/main" val="439247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A2904-180B-4DA9-B5B8-A62C6EFD96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3A8A0F4-0E89-43CD-9D1D-5E91BCAB92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E3358DE-DF30-46D9-8721-B4ED51C22470}"/>
              </a:ext>
            </a:extLst>
          </p:cNvPr>
          <p:cNvSpPr>
            <a:spLocks noGrp="1"/>
          </p:cNvSpPr>
          <p:nvPr>
            <p:ph type="dt" sz="half" idx="10"/>
          </p:nvPr>
        </p:nvSpPr>
        <p:spPr/>
        <p:txBody>
          <a:bodyPr/>
          <a:lstStyle/>
          <a:p>
            <a:fld id="{DBDA4D16-5119-4B11-8FEA-07F8148DDD90}" type="datetime1">
              <a:rPr lang="en-US" smtClean="0"/>
              <a:t>10/3/2022</a:t>
            </a:fld>
            <a:endParaRPr lang="en-US" dirty="0"/>
          </a:p>
        </p:txBody>
      </p:sp>
      <p:sp>
        <p:nvSpPr>
          <p:cNvPr id="5" name="Footer Placeholder 4">
            <a:extLst>
              <a:ext uri="{FF2B5EF4-FFF2-40B4-BE49-F238E27FC236}">
                <a16:creationId xmlns:a16="http://schemas.microsoft.com/office/drawing/2014/main" id="{B8D7EC93-5982-41B8-AE42-35BB74A2FE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5459DAF-3F68-48B6-B67D-E3DE2C6657DA}"/>
              </a:ext>
            </a:extLst>
          </p:cNvPr>
          <p:cNvSpPr>
            <a:spLocks noGrp="1"/>
          </p:cNvSpPr>
          <p:nvPr>
            <p:ph type="sldNum" sz="quarter" idx="12"/>
          </p:nvPr>
        </p:nvSpPr>
        <p:spPr/>
        <p:txBody>
          <a:bodyPr/>
          <a:lstStyle/>
          <a:p>
            <a:fld id="{7EFAC2F5-A98B-4B08-A895-DF091E8F58AA}" type="slidenum">
              <a:rPr lang="en-US" smtClean="0"/>
              <a:t>‹#›</a:t>
            </a:fld>
            <a:endParaRPr lang="en-US" dirty="0"/>
          </a:p>
        </p:txBody>
      </p:sp>
    </p:spTree>
    <p:extLst>
      <p:ext uri="{BB962C8B-B14F-4D97-AF65-F5344CB8AC3E}">
        <p14:creationId xmlns:p14="http://schemas.microsoft.com/office/powerpoint/2010/main" val="2505132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DB462-CA6B-416A-95BA-29A5D9E3D4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7B2F52-686A-48B5-8B7E-B0368987152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08996B6-7506-4527-8F86-B634DD7A9BB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2DC78DA-F739-4F5A-B860-E808F49F2A98}"/>
              </a:ext>
            </a:extLst>
          </p:cNvPr>
          <p:cNvSpPr>
            <a:spLocks noGrp="1"/>
          </p:cNvSpPr>
          <p:nvPr>
            <p:ph type="dt" sz="half" idx="10"/>
          </p:nvPr>
        </p:nvSpPr>
        <p:spPr/>
        <p:txBody>
          <a:bodyPr/>
          <a:lstStyle/>
          <a:p>
            <a:fld id="{3C424083-A70C-43DA-87A6-EDC16369F2EE}" type="datetime1">
              <a:rPr lang="en-US" smtClean="0"/>
              <a:t>10/3/2022</a:t>
            </a:fld>
            <a:endParaRPr lang="en-US" dirty="0"/>
          </a:p>
        </p:txBody>
      </p:sp>
      <p:sp>
        <p:nvSpPr>
          <p:cNvPr id="6" name="Footer Placeholder 5">
            <a:extLst>
              <a:ext uri="{FF2B5EF4-FFF2-40B4-BE49-F238E27FC236}">
                <a16:creationId xmlns:a16="http://schemas.microsoft.com/office/drawing/2014/main" id="{0EBBF004-7FCD-4B44-95D0-64EFADFDB16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4D75252-F54C-4B87-ACEB-816666ACFAD2}"/>
              </a:ext>
            </a:extLst>
          </p:cNvPr>
          <p:cNvSpPr>
            <a:spLocks noGrp="1"/>
          </p:cNvSpPr>
          <p:nvPr>
            <p:ph type="sldNum" sz="quarter" idx="12"/>
          </p:nvPr>
        </p:nvSpPr>
        <p:spPr/>
        <p:txBody>
          <a:bodyPr/>
          <a:lstStyle/>
          <a:p>
            <a:fld id="{7EFAC2F5-A98B-4B08-A895-DF091E8F58AA}" type="slidenum">
              <a:rPr lang="en-US" smtClean="0"/>
              <a:t>‹#›</a:t>
            </a:fld>
            <a:endParaRPr lang="en-US" dirty="0"/>
          </a:p>
        </p:txBody>
      </p:sp>
    </p:spTree>
    <p:extLst>
      <p:ext uri="{BB962C8B-B14F-4D97-AF65-F5344CB8AC3E}">
        <p14:creationId xmlns:p14="http://schemas.microsoft.com/office/powerpoint/2010/main" val="3450596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C5F49-1BB1-4039-A839-72244839E3A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DF5F68-EF7A-4B24-8F89-8845EEFB9F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1B8622E-B16E-4EA9-8047-D15D9227891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1AB68F8-D17A-4C31-BEEC-9CA3C51E61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1F035E2-A08B-4CA9-98DE-AE1E17D56CE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3C4F5FD-2C46-45B6-96A8-6CF765BD9198}"/>
              </a:ext>
            </a:extLst>
          </p:cNvPr>
          <p:cNvSpPr>
            <a:spLocks noGrp="1"/>
          </p:cNvSpPr>
          <p:nvPr>
            <p:ph type="dt" sz="half" idx="10"/>
          </p:nvPr>
        </p:nvSpPr>
        <p:spPr/>
        <p:txBody>
          <a:bodyPr/>
          <a:lstStyle/>
          <a:p>
            <a:fld id="{0084BD5F-6EF3-47BF-B1EB-B65A310A33B5}" type="datetime1">
              <a:rPr lang="en-US" smtClean="0"/>
              <a:t>10/3/2022</a:t>
            </a:fld>
            <a:endParaRPr lang="en-US" dirty="0"/>
          </a:p>
        </p:txBody>
      </p:sp>
      <p:sp>
        <p:nvSpPr>
          <p:cNvPr id="8" name="Footer Placeholder 7">
            <a:extLst>
              <a:ext uri="{FF2B5EF4-FFF2-40B4-BE49-F238E27FC236}">
                <a16:creationId xmlns:a16="http://schemas.microsoft.com/office/drawing/2014/main" id="{87141C46-5689-4C6A-91C1-FE58B90ECB0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119004E-B7E4-4F43-A028-5801ACC4D2BC}"/>
              </a:ext>
            </a:extLst>
          </p:cNvPr>
          <p:cNvSpPr>
            <a:spLocks noGrp="1"/>
          </p:cNvSpPr>
          <p:nvPr>
            <p:ph type="sldNum" sz="quarter" idx="12"/>
          </p:nvPr>
        </p:nvSpPr>
        <p:spPr/>
        <p:txBody>
          <a:bodyPr/>
          <a:lstStyle/>
          <a:p>
            <a:fld id="{7EFAC2F5-A98B-4B08-A895-DF091E8F58AA}" type="slidenum">
              <a:rPr lang="en-US" smtClean="0"/>
              <a:t>‹#›</a:t>
            </a:fld>
            <a:endParaRPr lang="en-US" dirty="0"/>
          </a:p>
        </p:txBody>
      </p:sp>
    </p:spTree>
    <p:extLst>
      <p:ext uri="{BB962C8B-B14F-4D97-AF65-F5344CB8AC3E}">
        <p14:creationId xmlns:p14="http://schemas.microsoft.com/office/powerpoint/2010/main" val="1027556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99E2F-4110-487E-8BC8-6E3F11455E4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695C722-A4D1-4766-9A41-0F6A27C0FA53}"/>
              </a:ext>
            </a:extLst>
          </p:cNvPr>
          <p:cNvSpPr>
            <a:spLocks noGrp="1"/>
          </p:cNvSpPr>
          <p:nvPr>
            <p:ph type="dt" sz="half" idx="10"/>
          </p:nvPr>
        </p:nvSpPr>
        <p:spPr/>
        <p:txBody>
          <a:bodyPr/>
          <a:lstStyle/>
          <a:p>
            <a:fld id="{C6738F06-7A05-436C-BB22-CBEC4829771E}" type="datetime1">
              <a:rPr lang="en-US" smtClean="0"/>
              <a:t>10/3/2022</a:t>
            </a:fld>
            <a:endParaRPr lang="en-US" dirty="0"/>
          </a:p>
        </p:txBody>
      </p:sp>
      <p:sp>
        <p:nvSpPr>
          <p:cNvPr id="4" name="Footer Placeholder 3">
            <a:extLst>
              <a:ext uri="{FF2B5EF4-FFF2-40B4-BE49-F238E27FC236}">
                <a16:creationId xmlns:a16="http://schemas.microsoft.com/office/drawing/2014/main" id="{D34C9BC8-E4EB-4C9D-9223-047C4B1E7F0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4F6934D-3B02-4332-A796-DA498F460370}"/>
              </a:ext>
            </a:extLst>
          </p:cNvPr>
          <p:cNvSpPr>
            <a:spLocks noGrp="1"/>
          </p:cNvSpPr>
          <p:nvPr>
            <p:ph type="sldNum" sz="quarter" idx="12"/>
          </p:nvPr>
        </p:nvSpPr>
        <p:spPr/>
        <p:txBody>
          <a:bodyPr/>
          <a:lstStyle/>
          <a:p>
            <a:fld id="{7EFAC2F5-A98B-4B08-A895-DF091E8F58AA}" type="slidenum">
              <a:rPr lang="en-US" smtClean="0"/>
              <a:t>‹#›</a:t>
            </a:fld>
            <a:endParaRPr lang="en-US" dirty="0"/>
          </a:p>
        </p:txBody>
      </p:sp>
    </p:spTree>
    <p:extLst>
      <p:ext uri="{BB962C8B-B14F-4D97-AF65-F5344CB8AC3E}">
        <p14:creationId xmlns:p14="http://schemas.microsoft.com/office/powerpoint/2010/main" val="1834799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D6D020-84D2-4723-A883-9B006DCFE971}"/>
              </a:ext>
            </a:extLst>
          </p:cNvPr>
          <p:cNvSpPr>
            <a:spLocks noGrp="1"/>
          </p:cNvSpPr>
          <p:nvPr>
            <p:ph type="dt" sz="half" idx="10"/>
          </p:nvPr>
        </p:nvSpPr>
        <p:spPr/>
        <p:txBody>
          <a:bodyPr/>
          <a:lstStyle/>
          <a:p>
            <a:fld id="{B4869E89-9146-4160-925C-3D59681F3F20}" type="datetime1">
              <a:rPr lang="en-US" smtClean="0"/>
              <a:t>10/3/2022</a:t>
            </a:fld>
            <a:endParaRPr lang="en-US" dirty="0"/>
          </a:p>
        </p:txBody>
      </p:sp>
      <p:sp>
        <p:nvSpPr>
          <p:cNvPr id="3" name="Footer Placeholder 2">
            <a:extLst>
              <a:ext uri="{FF2B5EF4-FFF2-40B4-BE49-F238E27FC236}">
                <a16:creationId xmlns:a16="http://schemas.microsoft.com/office/drawing/2014/main" id="{A3AEDFF1-4A06-42ED-A5A5-165137D790F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7168A19-2D86-452D-B2E4-D05CBEFA51BE}"/>
              </a:ext>
            </a:extLst>
          </p:cNvPr>
          <p:cNvSpPr>
            <a:spLocks noGrp="1"/>
          </p:cNvSpPr>
          <p:nvPr>
            <p:ph type="sldNum" sz="quarter" idx="12"/>
          </p:nvPr>
        </p:nvSpPr>
        <p:spPr/>
        <p:txBody>
          <a:bodyPr/>
          <a:lstStyle/>
          <a:p>
            <a:fld id="{7EFAC2F5-A98B-4B08-A895-DF091E8F58AA}" type="slidenum">
              <a:rPr lang="en-US" smtClean="0"/>
              <a:t>‹#›</a:t>
            </a:fld>
            <a:endParaRPr lang="en-US" dirty="0"/>
          </a:p>
        </p:txBody>
      </p:sp>
    </p:spTree>
    <p:extLst>
      <p:ext uri="{BB962C8B-B14F-4D97-AF65-F5344CB8AC3E}">
        <p14:creationId xmlns:p14="http://schemas.microsoft.com/office/powerpoint/2010/main" val="331398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71281-559C-448D-B4D0-C84652CB00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5435A47-F64D-4063-8F19-472C174B36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6FEBDB5-8123-4382-A66D-DF9A756D5E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160B70-9059-45E0-A8C4-5CE62E4EB984}"/>
              </a:ext>
            </a:extLst>
          </p:cNvPr>
          <p:cNvSpPr>
            <a:spLocks noGrp="1"/>
          </p:cNvSpPr>
          <p:nvPr>
            <p:ph type="dt" sz="half" idx="10"/>
          </p:nvPr>
        </p:nvSpPr>
        <p:spPr/>
        <p:txBody>
          <a:bodyPr/>
          <a:lstStyle/>
          <a:p>
            <a:fld id="{05695447-ACB8-4829-A81B-7AF2450E64B7}" type="datetime1">
              <a:rPr lang="en-US" smtClean="0"/>
              <a:t>10/3/2022</a:t>
            </a:fld>
            <a:endParaRPr lang="en-US" dirty="0"/>
          </a:p>
        </p:txBody>
      </p:sp>
      <p:sp>
        <p:nvSpPr>
          <p:cNvPr id="6" name="Footer Placeholder 5">
            <a:extLst>
              <a:ext uri="{FF2B5EF4-FFF2-40B4-BE49-F238E27FC236}">
                <a16:creationId xmlns:a16="http://schemas.microsoft.com/office/drawing/2014/main" id="{1FBCBE48-9A7F-484A-8B85-DF84E67FB24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2E0E730-63E5-4738-BCBC-F330595D964F}"/>
              </a:ext>
            </a:extLst>
          </p:cNvPr>
          <p:cNvSpPr>
            <a:spLocks noGrp="1"/>
          </p:cNvSpPr>
          <p:nvPr>
            <p:ph type="sldNum" sz="quarter" idx="12"/>
          </p:nvPr>
        </p:nvSpPr>
        <p:spPr/>
        <p:txBody>
          <a:bodyPr/>
          <a:lstStyle/>
          <a:p>
            <a:fld id="{7EFAC2F5-A98B-4B08-A895-DF091E8F58AA}" type="slidenum">
              <a:rPr lang="en-US" smtClean="0"/>
              <a:t>‹#›</a:t>
            </a:fld>
            <a:endParaRPr lang="en-US" dirty="0"/>
          </a:p>
        </p:txBody>
      </p:sp>
    </p:spTree>
    <p:extLst>
      <p:ext uri="{BB962C8B-B14F-4D97-AF65-F5344CB8AC3E}">
        <p14:creationId xmlns:p14="http://schemas.microsoft.com/office/powerpoint/2010/main" val="653902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3261D-45D3-467F-B6F0-F2886A338D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ADFCCA0-903B-424F-A782-E203F87D28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5B84EA7-6BE6-457D-B055-C0C9C91DCF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590BC8-C09B-4167-B08A-BF70670030BA}"/>
              </a:ext>
            </a:extLst>
          </p:cNvPr>
          <p:cNvSpPr>
            <a:spLocks noGrp="1"/>
          </p:cNvSpPr>
          <p:nvPr>
            <p:ph type="dt" sz="half" idx="10"/>
          </p:nvPr>
        </p:nvSpPr>
        <p:spPr/>
        <p:txBody>
          <a:bodyPr/>
          <a:lstStyle/>
          <a:p>
            <a:fld id="{1BA94BD6-AC7A-4778-B421-7DFE92174C68}" type="datetime1">
              <a:rPr lang="en-US" smtClean="0"/>
              <a:t>10/3/2022</a:t>
            </a:fld>
            <a:endParaRPr lang="en-US" dirty="0"/>
          </a:p>
        </p:txBody>
      </p:sp>
      <p:sp>
        <p:nvSpPr>
          <p:cNvPr id="6" name="Footer Placeholder 5">
            <a:extLst>
              <a:ext uri="{FF2B5EF4-FFF2-40B4-BE49-F238E27FC236}">
                <a16:creationId xmlns:a16="http://schemas.microsoft.com/office/drawing/2014/main" id="{4807DD70-E836-4670-AC19-693A679E5A2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2AE4EF6-BAFF-41F4-8FAD-A5F2BE22824B}"/>
              </a:ext>
            </a:extLst>
          </p:cNvPr>
          <p:cNvSpPr>
            <a:spLocks noGrp="1"/>
          </p:cNvSpPr>
          <p:nvPr>
            <p:ph type="sldNum" sz="quarter" idx="12"/>
          </p:nvPr>
        </p:nvSpPr>
        <p:spPr/>
        <p:txBody>
          <a:bodyPr/>
          <a:lstStyle/>
          <a:p>
            <a:fld id="{7EFAC2F5-A98B-4B08-A895-DF091E8F58AA}" type="slidenum">
              <a:rPr lang="en-US" smtClean="0"/>
              <a:t>‹#›</a:t>
            </a:fld>
            <a:endParaRPr lang="en-US" dirty="0"/>
          </a:p>
        </p:txBody>
      </p:sp>
    </p:spTree>
    <p:extLst>
      <p:ext uri="{BB962C8B-B14F-4D97-AF65-F5344CB8AC3E}">
        <p14:creationId xmlns:p14="http://schemas.microsoft.com/office/powerpoint/2010/main" val="4271912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66A781-9130-4751-999F-120AA21E38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F8F86DA-2899-452C-A767-622720FF94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EFBE83-6E55-408A-8BDD-310C8D3744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331D3E-27ED-4E13-8B16-ED5EA77B6A96}" type="datetime1">
              <a:rPr lang="en-US" smtClean="0"/>
              <a:t>10/3/2022</a:t>
            </a:fld>
            <a:endParaRPr lang="en-US" dirty="0"/>
          </a:p>
        </p:txBody>
      </p:sp>
      <p:sp>
        <p:nvSpPr>
          <p:cNvPr id="5" name="Footer Placeholder 4">
            <a:extLst>
              <a:ext uri="{FF2B5EF4-FFF2-40B4-BE49-F238E27FC236}">
                <a16:creationId xmlns:a16="http://schemas.microsoft.com/office/drawing/2014/main" id="{F1944B2F-516E-4724-84B6-AE7615BB7A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B4E80DB-EDFC-474E-9936-AFAE5A9EDA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FAC2F5-A98B-4B08-A895-DF091E8F58AA}" type="slidenum">
              <a:rPr lang="en-US" smtClean="0"/>
              <a:t>‹#›</a:t>
            </a:fld>
            <a:endParaRPr lang="en-US" dirty="0"/>
          </a:p>
        </p:txBody>
      </p:sp>
    </p:spTree>
    <p:extLst>
      <p:ext uri="{BB962C8B-B14F-4D97-AF65-F5344CB8AC3E}">
        <p14:creationId xmlns:p14="http://schemas.microsoft.com/office/powerpoint/2010/main" val="4007004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mailto:m.saeednan@sgroup.pk" TargetMode="External"/><Relationship Id="rId1" Type="http://schemas.openxmlformats.org/officeDocument/2006/relationships/slideLayout" Target="../slideLayouts/slideLayout1.xml"/><Relationship Id="rId5" Type="http://schemas.openxmlformats.org/officeDocument/2006/relationships/hyperlink" Target="mailto:m.adnan@sgroup.pk" TargetMode="External"/><Relationship Id="rId4" Type="http://schemas.openxmlformats.org/officeDocument/2006/relationships/hyperlink" Target="mailto:atif.sattar@sgroup.pk"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3EAC817A-8ADB-4D86-B574-E99EEE5B1626}"/>
              </a:ext>
            </a:extLst>
          </p:cNvPr>
          <p:cNvSpPr txBox="1">
            <a:spLocks/>
          </p:cNvSpPr>
          <p:nvPr/>
        </p:nvSpPr>
        <p:spPr>
          <a:xfrm>
            <a:off x="4281853" y="5203337"/>
            <a:ext cx="2907325" cy="657346"/>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b="1" dirty="0">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rPr>
              <a:t>M. Saeed (DGM E &amp; I)</a:t>
            </a:r>
          </a:p>
          <a:p>
            <a:pPr marL="0" indent="0">
              <a:buFont typeface="Arial" panose="020B0604020202020204" pitchFamily="34" charset="0"/>
              <a:buNone/>
            </a:pPr>
            <a:r>
              <a:rPr lang="en-US" sz="2200" b="1" dirty="0">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hlinkClick r:id="rId2"/>
              </a:rPr>
              <a:t>m.saeed@sgroup.pk</a:t>
            </a:r>
            <a:endParaRPr lang="en-US" sz="2200" b="1" dirty="0">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endParaRPr>
          </a:p>
          <a:p>
            <a:pPr marL="0" indent="0">
              <a:buFont typeface="Arial" panose="020B0604020202020204" pitchFamily="34" charset="0"/>
              <a:buNone/>
            </a:pPr>
            <a:endParaRPr lang="en-US" sz="3300" b="1" dirty="0">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endParaRPr>
          </a:p>
          <a:p>
            <a:pPr marL="0" indent="0">
              <a:buFont typeface="Arial" panose="020B0604020202020204" pitchFamily="34" charset="0"/>
              <a:buNone/>
            </a:pPr>
            <a:endParaRPr lang="ur-PK" sz="3300" b="1" dirty="0">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endParaRPr>
          </a:p>
        </p:txBody>
      </p:sp>
      <p:pic>
        <p:nvPicPr>
          <p:cNvPr id="5" name="Picture 4">
            <a:extLst>
              <a:ext uri="{FF2B5EF4-FFF2-40B4-BE49-F238E27FC236}">
                <a16:creationId xmlns:a16="http://schemas.microsoft.com/office/drawing/2014/main" id="{A8885699-901D-43F3-978D-66FB451326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677" y="189706"/>
            <a:ext cx="1020417" cy="838200"/>
          </a:xfrm>
          <a:prstGeom prst="rect">
            <a:avLst/>
          </a:prstGeom>
        </p:spPr>
      </p:pic>
      <p:sp>
        <p:nvSpPr>
          <p:cNvPr id="6" name="Title 1">
            <a:extLst>
              <a:ext uri="{FF2B5EF4-FFF2-40B4-BE49-F238E27FC236}">
                <a16:creationId xmlns:a16="http://schemas.microsoft.com/office/drawing/2014/main" id="{831BC439-EAAB-4739-B762-935A814BEFC5}"/>
              </a:ext>
            </a:extLst>
          </p:cNvPr>
          <p:cNvSpPr txBox="1">
            <a:spLocks/>
          </p:cNvSpPr>
          <p:nvPr/>
        </p:nvSpPr>
        <p:spPr>
          <a:xfrm>
            <a:off x="838200" y="365125"/>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ur-PK" sz="3600" dirty="0">
                <a:solidFill>
                  <a:srgbClr val="25E31B"/>
                </a:solidFill>
                <a:latin typeface="Jameel Noori Nastaleeq" panose="02000503000000020004" pitchFamily="2" charset="-78"/>
                <a:cs typeface="Jameel Noori Nastaleeq" panose="02000503000000020004" pitchFamily="2" charset="-78"/>
              </a:rPr>
              <a:t>﷽</a:t>
            </a:r>
            <a:r>
              <a:rPr lang="en-US" sz="3600" dirty="0">
                <a:solidFill>
                  <a:srgbClr val="25E31B"/>
                </a:solidFill>
                <a:latin typeface="Jameel Noori Nastaleeq" panose="02000503000000020004" pitchFamily="2" charset="-78"/>
                <a:cs typeface="Jameel Noori Nastaleeq" panose="02000503000000020004" pitchFamily="2" charset="-78"/>
              </a:rPr>
              <a:t>      </a:t>
            </a:r>
            <a:r>
              <a:rPr lang="ur-PK" sz="3600" dirty="0">
                <a:solidFill>
                  <a:srgbClr val="25E31B"/>
                </a:solidFill>
                <a:latin typeface="Jameel Noori Nastaleeq" panose="02000503000000020004" pitchFamily="2" charset="-78"/>
                <a:cs typeface="Jameel Noori Nastaleeq" panose="02000503000000020004" pitchFamily="2" charset="-78"/>
              </a:rPr>
              <a:t> </a:t>
            </a:r>
            <a:br>
              <a:rPr lang="ur-PK" sz="3600" dirty="0">
                <a:solidFill>
                  <a:srgbClr val="25E31B"/>
                </a:solidFill>
                <a:latin typeface="Jameel Noori Nastaleeq" panose="02000503000000020004" pitchFamily="2" charset="-78"/>
                <a:cs typeface="Jameel Noori Nastaleeq" panose="02000503000000020004" pitchFamily="2" charset="-78"/>
              </a:rPr>
            </a:br>
            <a:endParaRPr lang="en-US" sz="3600" dirty="0">
              <a:solidFill>
                <a:srgbClr val="25E31B"/>
              </a:solidFill>
            </a:endParaRPr>
          </a:p>
        </p:txBody>
      </p:sp>
      <p:sp>
        <p:nvSpPr>
          <p:cNvPr id="8" name="Title 1">
            <a:extLst>
              <a:ext uri="{FF2B5EF4-FFF2-40B4-BE49-F238E27FC236}">
                <a16:creationId xmlns:a16="http://schemas.microsoft.com/office/drawing/2014/main" id="{379A1072-6AC7-D435-413F-582E44BBF1E3}"/>
              </a:ext>
            </a:extLst>
          </p:cNvPr>
          <p:cNvSpPr>
            <a:spLocks noGrp="1"/>
          </p:cNvSpPr>
          <p:nvPr>
            <p:ph type="ctrTitle"/>
          </p:nvPr>
        </p:nvSpPr>
        <p:spPr>
          <a:xfrm>
            <a:off x="1779359" y="1324709"/>
            <a:ext cx="8466610" cy="2778432"/>
          </a:xfrm>
        </p:spPr>
        <p:txBody>
          <a:bodyPr>
            <a:noAutofit/>
          </a:bodyPr>
          <a:lstStyle/>
          <a:p>
            <a:pPr algn="ctr"/>
            <a:r>
              <a:rPr lang="en-US" sz="4000" b="1" i="1" u="sng" dirty="0">
                <a:solidFill>
                  <a:srgbClr val="FF0000"/>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rPr>
              <a:t>ROLE OF ELECTRICAL &amp; AUTOAMATION ADVANCE TECHNOLOGY TO IMPROVE PROFITABILITY OF SUGAR INDUSTRY</a:t>
            </a:r>
          </a:p>
        </p:txBody>
      </p:sp>
      <p:sp>
        <p:nvSpPr>
          <p:cNvPr id="2" name="Slide Number Placeholder 1">
            <a:extLst>
              <a:ext uri="{FF2B5EF4-FFF2-40B4-BE49-F238E27FC236}">
                <a16:creationId xmlns:a16="http://schemas.microsoft.com/office/drawing/2014/main" id="{6FB4C8EC-0570-7781-05B9-DC8963887A73}"/>
              </a:ext>
            </a:extLst>
          </p:cNvPr>
          <p:cNvSpPr>
            <a:spLocks noGrp="1"/>
          </p:cNvSpPr>
          <p:nvPr>
            <p:ph type="sldNum" sz="quarter" idx="12"/>
          </p:nvPr>
        </p:nvSpPr>
        <p:spPr/>
        <p:txBody>
          <a:bodyPr/>
          <a:lstStyle/>
          <a:p>
            <a:fld id="{7EFAC2F5-A98B-4B08-A895-DF091E8F58AA}" type="slidenum">
              <a:rPr lang="en-US" smtClean="0"/>
              <a:t>1</a:t>
            </a:fld>
            <a:r>
              <a:rPr lang="en-US" dirty="0"/>
              <a:t> of 23</a:t>
            </a:r>
          </a:p>
        </p:txBody>
      </p:sp>
      <p:sp>
        <p:nvSpPr>
          <p:cNvPr id="9" name="Content Placeholder 2">
            <a:extLst>
              <a:ext uri="{FF2B5EF4-FFF2-40B4-BE49-F238E27FC236}">
                <a16:creationId xmlns:a16="http://schemas.microsoft.com/office/drawing/2014/main" id="{3EAC817A-8ADB-4D86-B574-E99EEE5B1626}"/>
              </a:ext>
            </a:extLst>
          </p:cNvPr>
          <p:cNvSpPr txBox="1">
            <a:spLocks/>
          </p:cNvSpPr>
          <p:nvPr/>
        </p:nvSpPr>
        <p:spPr>
          <a:xfrm>
            <a:off x="8610600" y="5139287"/>
            <a:ext cx="2744733" cy="657346"/>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b="1" dirty="0">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rPr>
              <a:t>Atif </a:t>
            </a:r>
            <a:r>
              <a:rPr lang="en-US" sz="2200" b="1" dirty="0" err="1">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rPr>
              <a:t>Sattar</a:t>
            </a:r>
            <a:r>
              <a:rPr lang="en-US" sz="2200" b="1" dirty="0">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rPr>
              <a:t> (P.D. Sb)</a:t>
            </a:r>
          </a:p>
          <a:p>
            <a:pPr marL="0" indent="0">
              <a:buFont typeface="Arial" panose="020B0604020202020204" pitchFamily="34" charset="0"/>
              <a:buNone/>
            </a:pPr>
            <a:r>
              <a:rPr lang="en-US" sz="2200" b="1" dirty="0">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hlinkClick r:id="rId4"/>
              </a:rPr>
              <a:t>atif.sattar@sgroup.pk</a:t>
            </a:r>
            <a:r>
              <a:rPr lang="en-US" sz="2200" b="1" dirty="0">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rPr>
              <a:t> </a:t>
            </a:r>
          </a:p>
          <a:p>
            <a:pPr marL="0" indent="0">
              <a:buFont typeface="Arial" panose="020B0604020202020204" pitchFamily="34" charset="0"/>
              <a:buNone/>
            </a:pPr>
            <a:endParaRPr lang="en-US" sz="3300" b="1" dirty="0">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endParaRPr>
          </a:p>
          <a:p>
            <a:pPr marL="0" indent="0">
              <a:buFont typeface="Arial" panose="020B0604020202020204" pitchFamily="34" charset="0"/>
              <a:buNone/>
            </a:pPr>
            <a:endParaRPr lang="ur-PK" sz="3300" b="1" dirty="0">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endParaRPr>
          </a:p>
        </p:txBody>
      </p:sp>
      <p:sp>
        <p:nvSpPr>
          <p:cNvPr id="10" name="Content Placeholder 2">
            <a:extLst>
              <a:ext uri="{FF2B5EF4-FFF2-40B4-BE49-F238E27FC236}">
                <a16:creationId xmlns:a16="http://schemas.microsoft.com/office/drawing/2014/main" id="{3EAC817A-8ADB-4D86-B574-E99EEE5B1626}"/>
              </a:ext>
            </a:extLst>
          </p:cNvPr>
          <p:cNvSpPr txBox="1">
            <a:spLocks/>
          </p:cNvSpPr>
          <p:nvPr/>
        </p:nvSpPr>
        <p:spPr>
          <a:xfrm>
            <a:off x="303269" y="5203337"/>
            <a:ext cx="3049532" cy="657346"/>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b="1" dirty="0">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rPr>
              <a:t>M. Adnan, Manager (E &amp; I)</a:t>
            </a:r>
          </a:p>
          <a:p>
            <a:pPr marL="0" indent="0">
              <a:buFont typeface="Arial" panose="020B0604020202020204" pitchFamily="34" charset="0"/>
              <a:buNone/>
            </a:pPr>
            <a:r>
              <a:rPr lang="en-US" sz="2200" b="1" dirty="0">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hlinkClick r:id="rId5"/>
              </a:rPr>
              <a:t>m.adnan@sgroup.pk</a:t>
            </a:r>
            <a:endParaRPr lang="en-US" sz="2200" b="1" dirty="0">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endParaRPr>
          </a:p>
          <a:p>
            <a:pPr marL="0" indent="0">
              <a:buFont typeface="Arial" panose="020B0604020202020204" pitchFamily="34" charset="0"/>
              <a:buNone/>
            </a:pPr>
            <a:endParaRPr lang="en-US" sz="3300" b="1" dirty="0">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endParaRPr>
          </a:p>
          <a:p>
            <a:pPr marL="0" indent="0">
              <a:buFont typeface="Arial" panose="020B0604020202020204" pitchFamily="34" charset="0"/>
              <a:buNone/>
            </a:pPr>
            <a:endParaRPr lang="ur-PK" sz="3300" b="1" dirty="0">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endParaRPr>
          </a:p>
        </p:txBody>
      </p:sp>
    </p:spTree>
    <p:extLst>
      <p:ext uri="{BB962C8B-B14F-4D97-AF65-F5344CB8AC3E}">
        <p14:creationId xmlns:p14="http://schemas.microsoft.com/office/powerpoint/2010/main" val="8545036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4273AE10-EF36-47E5-97C7-9F4B0773B3F6}"/>
              </a:ext>
            </a:extLst>
          </p:cNvPr>
          <p:cNvGraphicFramePr>
            <a:graphicFrameLocks/>
          </p:cNvGraphicFramePr>
          <p:nvPr>
            <p:extLst>
              <p:ext uri="{D42A27DB-BD31-4B8C-83A1-F6EECF244321}">
                <p14:modId xmlns:p14="http://schemas.microsoft.com/office/powerpoint/2010/main" val="3262712734"/>
              </p:ext>
            </p:extLst>
          </p:nvPr>
        </p:nvGraphicFramePr>
        <p:xfrm>
          <a:off x="1249680" y="2018713"/>
          <a:ext cx="9692640" cy="3982403"/>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a:extLst>
              <a:ext uri="{FF2B5EF4-FFF2-40B4-BE49-F238E27FC236}">
                <a16:creationId xmlns:a16="http://schemas.microsoft.com/office/drawing/2014/main" id="{5CFBD485-B62E-537E-54A2-0800D510C3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677" y="189706"/>
            <a:ext cx="1020417" cy="838200"/>
          </a:xfrm>
          <a:prstGeom prst="rect">
            <a:avLst/>
          </a:prstGeom>
        </p:spPr>
      </p:pic>
      <p:sp>
        <p:nvSpPr>
          <p:cNvPr id="6" name="Title 6">
            <a:extLst>
              <a:ext uri="{FF2B5EF4-FFF2-40B4-BE49-F238E27FC236}">
                <a16:creationId xmlns:a16="http://schemas.microsoft.com/office/drawing/2014/main" id="{5CB28284-8F95-2F78-1859-EC21CA7EC7E1}"/>
              </a:ext>
            </a:extLst>
          </p:cNvPr>
          <p:cNvSpPr>
            <a:spLocks noGrp="1"/>
          </p:cNvSpPr>
          <p:nvPr>
            <p:ph type="title"/>
          </p:nvPr>
        </p:nvSpPr>
        <p:spPr>
          <a:xfrm>
            <a:off x="650885" y="868996"/>
            <a:ext cx="10515600" cy="1325563"/>
          </a:xfrm>
        </p:spPr>
        <p:txBody>
          <a:bodyPr>
            <a:normAutofit/>
          </a:bodyPr>
          <a:lstStyle/>
          <a:p>
            <a:pPr algn="ctr"/>
            <a:r>
              <a:rPr lang="en-US" sz="2800" b="1" i="1" dirty="0">
                <a:solidFill>
                  <a:schemeClr val="accent1">
                    <a:lumMod val="75000"/>
                  </a:schemeClr>
                </a:solidFill>
                <a:effectLst>
                  <a:outerShdw blurRad="38100" dist="38100" dir="2700000" algn="tl">
                    <a:srgbClr val="000000">
                      <a:alpha val="43137"/>
                    </a:srgbClr>
                  </a:outerShdw>
                </a:effectLst>
              </a:rPr>
              <a:t>Crushing Rate Vs Kwh hourly consumption</a:t>
            </a:r>
            <a:br>
              <a:rPr lang="en-US" sz="2800" b="1" i="1" dirty="0">
                <a:solidFill>
                  <a:schemeClr val="accent1">
                    <a:lumMod val="75000"/>
                  </a:schemeClr>
                </a:solidFill>
                <a:effectLst>
                  <a:outerShdw blurRad="38100" dist="38100" dir="2700000" algn="tl">
                    <a:srgbClr val="000000">
                      <a:alpha val="43137"/>
                    </a:srgbClr>
                  </a:outerShdw>
                </a:effectLst>
              </a:rPr>
            </a:br>
            <a:endParaRPr lang="en-US" sz="2800" b="1" i="1" dirty="0">
              <a:solidFill>
                <a:schemeClr val="accent1">
                  <a:lumMod val="75000"/>
                </a:schemeClr>
              </a:solidFill>
              <a:effectLst>
                <a:outerShdw blurRad="38100" dist="38100" dir="2700000" algn="tl">
                  <a:srgbClr val="000000">
                    <a:alpha val="43137"/>
                  </a:srgbClr>
                </a:outerShdw>
              </a:effectLst>
            </a:endParaRPr>
          </a:p>
        </p:txBody>
      </p:sp>
      <p:sp>
        <p:nvSpPr>
          <p:cNvPr id="2" name="Slide Number Placeholder 1">
            <a:extLst>
              <a:ext uri="{FF2B5EF4-FFF2-40B4-BE49-F238E27FC236}">
                <a16:creationId xmlns:a16="http://schemas.microsoft.com/office/drawing/2014/main" id="{416CB8CC-7B4B-8618-2FBD-C9C6DD6B9159}"/>
              </a:ext>
            </a:extLst>
          </p:cNvPr>
          <p:cNvSpPr>
            <a:spLocks noGrp="1"/>
          </p:cNvSpPr>
          <p:nvPr>
            <p:ph type="sldNum" sz="quarter" idx="12"/>
          </p:nvPr>
        </p:nvSpPr>
        <p:spPr/>
        <p:txBody>
          <a:bodyPr/>
          <a:lstStyle/>
          <a:p>
            <a:fld id="{7EFAC2F5-A98B-4B08-A895-DF091E8F58AA}" type="slidenum">
              <a:rPr lang="en-US" smtClean="0"/>
              <a:t>10</a:t>
            </a:fld>
            <a:r>
              <a:rPr lang="en-US" dirty="0"/>
              <a:t> of 23</a:t>
            </a:r>
          </a:p>
        </p:txBody>
      </p:sp>
    </p:spTree>
    <p:extLst>
      <p:ext uri="{BB962C8B-B14F-4D97-AF65-F5344CB8AC3E}">
        <p14:creationId xmlns:p14="http://schemas.microsoft.com/office/powerpoint/2010/main" val="4181466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39D2F-B276-FFA7-9435-3317EE8CF93E}"/>
              </a:ext>
            </a:extLst>
          </p:cNvPr>
          <p:cNvSpPr>
            <a:spLocks noGrp="1"/>
          </p:cNvSpPr>
          <p:nvPr>
            <p:ph type="title"/>
          </p:nvPr>
        </p:nvSpPr>
        <p:spPr>
          <a:xfrm>
            <a:off x="1320120" y="362158"/>
            <a:ext cx="10192706" cy="838200"/>
          </a:xfrm>
        </p:spPr>
        <p:txBody>
          <a:bodyPr>
            <a:normAutofit fontScale="90000"/>
          </a:bodyPr>
          <a:lstStyle/>
          <a:p>
            <a:pPr algn="ctr"/>
            <a:r>
              <a:rPr lang="en-US" dirty="0">
                <a:solidFill>
                  <a:schemeClr val="accent1">
                    <a:lumMod val="75000"/>
                  </a:schemeClr>
                </a:solidFill>
                <a:effectLst>
                  <a:outerShdw blurRad="38100" dist="38100" dir="2700000" algn="tl">
                    <a:srgbClr val="000000">
                      <a:alpha val="43137"/>
                    </a:srgbClr>
                  </a:outerShdw>
                </a:effectLst>
              </a:rPr>
              <a:t>DCS REVOLUTIONERY ADDITION IN SUGAR INDUSTRY </a:t>
            </a:r>
          </a:p>
        </p:txBody>
      </p:sp>
      <p:sp>
        <p:nvSpPr>
          <p:cNvPr id="3" name="Content Placeholder 2">
            <a:extLst>
              <a:ext uri="{FF2B5EF4-FFF2-40B4-BE49-F238E27FC236}">
                <a16:creationId xmlns:a16="http://schemas.microsoft.com/office/drawing/2014/main" id="{BF8D2711-5805-BBC5-9A4A-B93511288FD4}"/>
              </a:ext>
            </a:extLst>
          </p:cNvPr>
          <p:cNvSpPr>
            <a:spLocks noGrp="1"/>
          </p:cNvSpPr>
          <p:nvPr>
            <p:ph idx="1"/>
          </p:nvPr>
        </p:nvSpPr>
        <p:spPr>
          <a:xfrm>
            <a:off x="838199" y="1825624"/>
            <a:ext cx="11132127" cy="4201103"/>
          </a:xfrm>
        </p:spPr>
        <p:txBody>
          <a:bodyPr>
            <a:normAutofit fontScale="70000" lnSpcReduction="20000"/>
          </a:bodyPr>
          <a:lstStyle/>
          <a:p>
            <a:pPr marL="0" indent="0" algn="just">
              <a:lnSpc>
                <a:spcPct val="110000"/>
              </a:lnSpc>
              <a:buNone/>
            </a:pPr>
            <a:r>
              <a:rPr lang="en-US" sz="2900" dirty="0">
                <a:effectLst>
                  <a:outerShdw blurRad="38100" dist="38100" dir="2700000" algn="tl">
                    <a:srgbClr val="000000">
                      <a:alpha val="43137"/>
                    </a:srgbClr>
                  </a:outerShdw>
                </a:effectLst>
              </a:rPr>
              <a:t>As profitability be improved by, </a:t>
            </a:r>
            <a:r>
              <a:rPr lang="en-US" sz="2900" i="1" dirty="0">
                <a:effectLst>
                  <a:outerShdw blurRad="38100" dist="38100" dir="2700000" algn="tl">
                    <a:srgbClr val="000000">
                      <a:alpha val="43137"/>
                    </a:srgbClr>
                  </a:outerShdw>
                </a:effectLst>
              </a:rPr>
              <a:t>HIGHLY EFFICIENT MACHINERY,REDUCE ENERGY LOSSES,INCREASE PRODUCTIVITY/CRUSHING RATE.LOW MAINTENANCE COST. All these co-related with effectively implementation of DCS.</a:t>
            </a:r>
          </a:p>
          <a:p>
            <a:pPr marL="0" indent="0" algn="just">
              <a:lnSpc>
                <a:spcPct val="110000"/>
              </a:lnSpc>
              <a:buNone/>
            </a:pPr>
            <a:r>
              <a:rPr lang="en-US" sz="2900" dirty="0">
                <a:effectLst>
                  <a:outerShdw blurRad="38100" dist="38100" dir="2700000" algn="tl">
                    <a:srgbClr val="000000">
                      <a:alpha val="43137"/>
                    </a:srgbClr>
                  </a:outerShdw>
                </a:effectLst>
              </a:rPr>
              <a:t>DCS (Distributed Control System) offers following Major System Controls.</a:t>
            </a:r>
          </a:p>
          <a:p>
            <a:pPr marL="457200" indent="-457200">
              <a:lnSpc>
                <a:spcPct val="110000"/>
              </a:lnSpc>
              <a:buFont typeface="+mj-lt"/>
              <a:buAutoNum type="arabicPeriod"/>
            </a:pPr>
            <a:r>
              <a:rPr lang="en-US" sz="2000" b="1" dirty="0"/>
              <a:t>Fixed  the parameters.</a:t>
            </a:r>
          </a:p>
          <a:p>
            <a:pPr marL="457200" indent="-457200">
              <a:lnSpc>
                <a:spcPct val="110000"/>
              </a:lnSpc>
              <a:buFont typeface="+mj-lt"/>
              <a:buAutoNum type="arabicPeriod"/>
            </a:pPr>
            <a:r>
              <a:rPr lang="en-US" sz="2000" b="1" dirty="0"/>
              <a:t>VFDs performance increased 10 to 15% by efficiency.</a:t>
            </a:r>
          </a:p>
          <a:p>
            <a:pPr marL="457200" indent="-457200">
              <a:lnSpc>
                <a:spcPct val="110000"/>
              </a:lnSpc>
              <a:buFont typeface="+mj-lt"/>
              <a:buAutoNum type="arabicPeriod"/>
            </a:pPr>
            <a:r>
              <a:rPr lang="en-US" sz="2000" b="1" dirty="0"/>
              <a:t>Condition Monitoring/ a best predictive tool for Sugar Mill Operation.</a:t>
            </a:r>
          </a:p>
          <a:p>
            <a:pPr marL="457200" indent="-457200">
              <a:lnSpc>
                <a:spcPct val="110000"/>
              </a:lnSpc>
              <a:buFont typeface="+mj-lt"/>
              <a:buAutoNum type="arabicPeriod"/>
            </a:pPr>
            <a:r>
              <a:rPr lang="en-US" sz="2000" b="1" dirty="0"/>
              <a:t>A management Tool for future modification.</a:t>
            </a:r>
          </a:p>
          <a:p>
            <a:pPr marL="457200" indent="-457200">
              <a:lnSpc>
                <a:spcPct val="110000"/>
              </a:lnSpc>
              <a:buFont typeface="+mj-lt"/>
              <a:buAutoNum type="arabicPeriod"/>
            </a:pPr>
            <a:r>
              <a:rPr lang="en-US" sz="2000" b="1" dirty="0"/>
              <a:t>Record maintenance &amp; Data Acquisition. </a:t>
            </a:r>
          </a:p>
          <a:p>
            <a:pPr marL="457200" indent="-457200">
              <a:lnSpc>
                <a:spcPct val="110000"/>
              </a:lnSpc>
              <a:buFont typeface="+mj-lt"/>
              <a:buAutoNum type="arabicPeriod"/>
            </a:pPr>
            <a:r>
              <a:rPr lang="en-US" sz="2000" b="1" dirty="0"/>
              <a:t>Event Log &amp; Interruption Indicator.</a:t>
            </a:r>
          </a:p>
          <a:p>
            <a:pPr marL="457200" indent="-457200">
              <a:buFont typeface="+mj-lt"/>
              <a:buAutoNum type="arabicPeriod"/>
            </a:pPr>
            <a:endParaRPr lang="en-US" sz="2000" i="1" dirty="0"/>
          </a:p>
          <a:p>
            <a:pPr marL="0" indent="0">
              <a:buNone/>
            </a:pPr>
            <a:endParaRPr lang="en-US" sz="2400" i="1" dirty="0"/>
          </a:p>
          <a:p>
            <a:pPr marL="0" indent="0">
              <a:buNone/>
            </a:pPr>
            <a:r>
              <a:rPr lang="en-US" sz="2400" dirty="0"/>
              <a:t>  </a:t>
            </a:r>
          </a:p>
        </p:txBody>
      </p:sp>
      <p:pic>
        <p:nvPicPr>
          <p:cNvPr id="4" name="Picture 3">
            <a:extLst>
              <a:ext uri="{FF2B5EF4-FFF2-40B4-BE49-F238E27FC236}">
                <a16:creationId xmlns:a16="http://schemas.microsoft.com/office/drawing/2014/main" id="{DD0E8991-7EED-2AAB-3074-7198AEEBAE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677" y="189706"/>
            <a:ext cx="1020417" cy="838200"/>
          </a:xfrm>
          <a:prstGeom prst="rect">
            <a:avLst/>
          </a:prstGeom>
        </p:spPr>
      </p:pic>
      <p:sp>
        <p:nvSpPr>
          <p:cNvPr id="5" name="Slide Number Placeholder 4">
            <a:extLst>
              <a:ext uri="{FF2B5EF4-FFF2-40B4-BE49-F238E27FC236}">
                <a16:creationId xmlns:a16="http://schemas.microsoft.com/office/drawing/2014/main" id="{2F883B32-2A26-B51D-3B3A-99840AB57085}"/>
              </a:ext>
            </a:extLst>
          </p:cNvPr>
          <p:cNvSpPr>
            <a:spLocks noGrp="1"/>
          </p:cNvSpPr>
          <p:nvPr>
            <p:ph type="sldNum" sz="quarter" idx="12"/>
          </p:nvPr>
        </p:nvSpPr>
        <p:spPr/>
        <p:txBody>
          <a:bodyPr/>
          <a:lstStyle/>
          <a:p>
            <a:fld id="{7EFAC2F5-A98B-4B08-A895-DF091E8F58AA}" type="slidenum">
              <a:rPr lang="en-US" smtClean="0"/>
              <a:t>11</a:t>
            </a:fld>
            <a:r>
              <a:rPr lang="en-US" dirty="0"/>
              <a:t> of 23</a:t>
            </a:r>
          </a:p>
        </p:txBody>
      </p:sp>
    </p:spTree>
    <p:extLst>
      <p:ext uri="{BB962C8B-B14F-4D97-AF65-F5344CB8AC3E}">
        <p14:creationId xmlns:p14="http://schemas.microsoft.com/office/powerpoint/2010/main" val="20426438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84F601-B51D-08F8-F6E2-7A461A9CA3D3}"/>
              </a:ext>
            </a:extLst>
          </p:cNvPr>
          <p:cNvSpPr>
            <a:spLocks noGrp="1"/>
          </p:cNvSpPr>
          <p:nvPr>
            <p:ph idx="1"/>
          </p:nvPr>
        </p:nvSpPr>
        <p:spPr>
          <a:xfrm>
            <a:off x="1161094" y="881728"/>
            <a:ext cx="10515600" cy="4351338"/>
          </a:xfrm>
        </p:spPr>
        <p:txBody>
          <a:bodyPr/>
          <a:lstStyle/>
          <a:p>
            <a:pPr marL="0" indent="0" algn="just">
              <a:buNone/>
            </a:pPr>
            <a:r>
              <a:rPr lang="en-US" dirty="0">
                <a:solidFill>
                  <a:srgbClr val="7030A0"/>
                </a:solidFill>
              </a:rPr>
              <a:t>FIXED PARAMETRIC CONTROL A COMPULSORY REQUIREMENT OF SUGAR INDUSTRY.</a:t>
            </a:r>
          </a:p>
          <a:p>
            <a:pPr marL="0" indent="0" algn="just">
              <a:buNone/>
            </a:pPr>
            <a:r>
              <a:rPr lang="en-US" sz="2000" dirty="0"/>
              <a:t>Sugar Industry due to seasonal operation has an operating gape persist 4 to 6 days in the start of every season causses unpredictable losses in terms of energy, crushing/productivity &amp; material handling</a:t>
            </a:r>
            <a:r>
              <a:rPr lang="en-US" sz="2000" dirty="0">
                <a:solidFill>
                  <a:srgbClr val="7030A0"/>
                </a:solidFill>
              </a:rPr>
              <a:t>. </a:t>
            </a:r>
            <a:r>
              <a:rPr lang="en-US" sz="2000" dirty="0"/>
              <a:t>We can strongly avoid from this situation in every season by fixing numbers in DCS &amp; get back on normal operating conditions without loosing precious time resulting in getting targeted crushing figure &amp; overcome losses.</a:t>
            </a:r>
          </a:p>
          <a:p>
            <a:pPr marL="0" indent="0" algn="just">
              <a:buNone/>
            </a:pPr>
            <a:r>
              <a:rPr lang="en-US" sz="2000" dirty="0"/>
              <a:t> Unpredictable losses are those happen beyond analyzing time or without periodic behavior. Online measurement &amp; set point continuous tracking of parameters minimize these unpredictable losses significantly. </a:t>
            </a:r>
          </a:p>
          <a:p>
            <a:pPr marL="0" indent="0" algn="just">
              <a:buNone/>
            </a:pPr>
            <a:r>
              <a:rPr lang="en-US" sz="2000" dirty="0"/>
              <a:t>It is observed that increase in 13% to 15 % Crushing capacity by reducing small scale operational gaps.  </a:t>
            </a:r>
          </a:p>
        </p:txBody>
      </p:sp>
      <p:pic>
        <p:nvPicPr>
          <p:cNvPr id="4" name="Picture 3">
            <a:extLst>
              <a:ext uri="{FF2B5EF4-FFF2-40B4-BE49-F238E27FC236}">
                <a16:creationId xmlns:a16="http://schemas.microsoft.com/office/drawing/2014/main" id="{A5B8F3D2-C1F7-A1AA-F59A-516CF47384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677" y="189706"/>
            <a:ext cx="1020417" cy="838200"/>
          </a:xfrm>
          <a:prstGeom prst="rect">
            <a:avLst/>
          </a:prstGeom>
        </p:spPr>
      </p:pic>
      <p:sp>
        <p:nvSpPr>
          <p:cNvPr id="2" name="Slide Number Placeholder 1">
            <a:extLst>
              <a:ext uri="{FF2B5EF4-FFF2-40B4-BE49-F238E27FC236}">
                <a16:creationId xmlns:a16="http://schemas.microsoft.com/office/drawing/2014/main" id="{1E22EF69-BA87-6805-0634-4C8B97D07DA2}"/>
              </a:ext>
            </a:extLst>
          </p:cNvPr>
          <p:cNvSpPr>
            <a:spLocks noGrp="1"/>
          </p:cNvSpPr>
          <p:nvPr>
            <p:ph type="sldNum" sz="quarter" idx="12"/>
          </p:nvPr>
        </p:nvSpPr>
        <p:spPr/>
        <p:txBody>
          <a:bodyPr/>
          <a:lstStyle/>
          <a:p>
            <a:fld id="{7EFAC2F5-A98B-4B08-A895-DF091E8F58AA}" type="slidenum">
              <a:rPr lang="en-US" smtClean="0"/>
              <a:t>12</a:t>
            </a:fld>
            <a:r>
              <a:rPr lang="en-US" dirty="0"/>
              <a:t> of 23</a:t>
            </a:r>
          </a:p>
        </p:txBody>
      </p:sp>
    </p:spTree>
    <p:extLst>
      <p:ext uri="{BB962C8B-B14F-4D97-AF65-F5344CB8AC3E}">
        <p14:creationId xmlns:p14="http://schemas.microsoft.com/office/powerpoint/2010/main" val="36054403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349AD942-911E-EE57-ECD7-8D48C496D24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1" y="1430594"/>
            <a:ext cx="5668296" cy="4748533"/>
          </a:xfrm>
        </p:spPr>
      </p:pic>
      <p:pic>
        <p:nvPicPr>
          <p:cNvPr id="12" name="Picture 11">
            <a:extLst>
              <a:ext uri="{FF2B5EF4-FFF2-40B4-BE49-F238E27FC236}">
                <a16:creationId xmlns:a16="http://schemas.microsoft.com/office/drawing/2014/main" id="{3DC1990B-AEAA-FA37-5FC7-36B00194D9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703" y="1430594"/>
            <a:ext cx="5668295" cy="4748533"/>
          </a:xfrm>
          <a:prstGeom prst="rect">
            <a:avLst/>
          </a:prstGeom>
        </p:spPr>
      </p:pic>
      <p:pic>
        <p:nvPicPr>
          <p:cNvPr id="13" name="Picture 12">
            <a:extLst>
              <a:ext uri="{FF2B5EF4-FFF2-40B4-BE49-F238E27FC236}">
                <a16:creationId xmlns:a16="http://schemas.microsoft.com/office/drawing/2014/main" id="{F978928A-B416-892C-2962-0AF90FCD7E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677" y="189706"/>
            <a:ext cx="1020417" cy="838200"/>
          </a:xfrm>
          <a:prstGeom prst="rect">
            <a:avLst/>
          </a:prstGeom>
        </p:spPr>
      </p:pic>
      <p:sp>
        <p:nvSpPr>
          <p:cNvPr id="3" name="Slide Number Placeholder 2">
            <a:extLst>
              <a:ext uri="{FF2B5EF4-FFF2-40B4-BE49-F238E27FC236}">
                <a16:creationId xmlns:a16="http://schemas.microsoft.com/office/drawing/2014/main" id="{09961733-AE31-5CBD-6CA5-8EB505BA586F}"/>
              </a:ext>
            </a:extLst>
          </p:cNvPr>
          <p:cNvSpPr>
            <a:spLocks noGrp="1"/>
          </p:cNvSpPr>
          <p:nvPr>
            <p:ph type="sldNum" sz="quarter" idx="12"/>
          </p:nvPr>
        </p:nvSpPr>
        <p:spPr/>
        <p:txBody>
          <a:bodyPr/>
          <a:lstStyle/>
          <a:p>
            <a:fld id="{7EFAC2F5-A98B-4B08-A895-DF091E8F58AA}" type="slidenum">
              <a:rPr lang="en-US" smtClean="0"/>
              <a:t>13</a:t>
            </a:fld>
            <a:r>
              <a:rPr lang="en-US" dirty="0"/>
              <a:t> of 23</a:t>
            </a:r>
          </a:p>
        </p:txBody>
      </p:sp>
    </p:spTree>
    <p:extLst>
      <p:ext uri="{BB962C8B-B14F-4D97-AF65-F5344CB8AC3E}">
        <p14:creationId xmlns:p14="http://schemas.microsoft.com/office/powerpoint/2010/main" val="29489580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A198C3-175A-EFF9-E013-D9B295BF526D}"/>
              </a:ext>
            </a:extLst>
          </p:cNvPr>
          <p:cNvSpPr>
            <a:spLocks noGrp="1"/>
          </p:cNvSpPr>
          <p:nvPr>
            <p:ph idx="1"/>
          </p:nvPr>
        </p:nvSpPr>
        <p:spPr>
          <a:xfrm>
            <a:off x="838200" y="1110763"/>
            <a:ext cx="10515600" cy="4351338"/>
          </a:xfrm>
        </p:spPr>
        <p:txBody>
          <a:bodyPr/>
          <a:lstStyle/>
          <a:p>
            <a:pPr marL="0" indent="0">
              <a:buNone/>
            </a:pPr>
            <a:r>
              <a:rPr lang="en-US" dirty="0">
                <a:solidFill>
                  <a:srgbClr val="7030A0"/>
                </a:solidFill>
              </a:rPr>
              <a:t>VFDS EFFICIENCY INCREMENT WITH DCS COORDINATION.</a:t>
            </a:r>
          </a:p>
          <a:p>
            <a:pPr marL="0" indent="0" algn="just">
              <a:buNone/>
            </a:pPr>
            <a:r>
              <a:rPr lang="en-US" sz="2000" dirty="0"/>
              <a:t>As discussed in previous up page due to continuous tracking to achieve set point DCS control VFD`s operation in such a way responds according to plant reaction by changing its prime mover power demand synchronized with system requirement continuously without delay. Almost 10 to 20 % more energy conserve. </a:t>
            </a:r>
            <a:endParaRPr lang="en-US" sz="2400" dirty="0"/>
          </a:p>
        </p:txBody>
      </p:sp>
      <p:pic>
        <p:nvPicPr>
          <p:cNvPr id="7" name="Picture 6">
            <a:extLst>
              <a:ext uri="{FF2B5EF4-FFF2-40B4-BE49-F238E27FC236}">
                <a16:creationId xmlns:a16="http://schemas.microsoft.com/office/drawing/2014/main" id="{B1588552-B40E-536C-20C6-A1E7ED26A1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677" y="189706"/>
            <a:ext cx="1020417" cy="838200"/>
          </a:xfrm>
          <a:prstGeom prst="rect">
            <a:avLst/>
          </a:prstGeom>
        </p:spPr>
      </p:pic>
      <p:sp>
        <p:nvSpPr>
          <p:cNvPr id="13" name="Content Placeholder 2">
            <a:extLst>
              <a:ext uri="{FF2B5EF4-FFF2-40B4-BE49-F238E27FC236}">
                <a16:creationId xmlns:a16="http://schemas.microsoft.com/office/drawing/2014/main" id="{D37910D9-2677-AA3D-6B8F-DC90CE4A8A21}"/>
              </a:ext>
            </a:extLst>
          </p:cNvPr>
          <p:cNvSpPr txBox="1">
            <a:spLocks/>
          </p:cNvSpPr>
          <p:nvPr/>
        </p:nvSpPr>
        <p:spPr>
          <a:xfrm>
            <a:off x="838199" y="2816942"/>
            <a:ext cx="3778045" cy="39003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2000" dirty="0"/>
              <a:t>An exercise has been performed during season &amp; found results that showing 80 to 130 MWh saving per season (100days) on centrifugal pumps driven by DCS with VFDs integration at Maceration station.</a:t>
            </a:r>
          </a:p>
          <a:p>
            <a:pPr marL="0" indent="0" algn="just">
              <a:buFont typeface="Arial" panose="020B0604020202020204" pitchFamily="34" charset="0"/>
              <a:buNone/>
            </a:pPr>
            <a:r>
              <a:rPr lang="en-US" sz="2000" dirty="0"/>
              <a:t> </a:t>
            </a:r>
          </a:p>
        </p:txBody>
      </p:sp>
      <p:graphicFrame>
        <p:nvGraphicFramePr>
          <p:cNvPr id="15" name="Table 14">
            <a:extLst>
              <a:ext uri="{FF2B5EF4-FFF2-40B4-BE49-F238E27FC236}">
                <a16:creationId xmlns:a16="http://schemas.microsoft.com/office/drawing/2014/main" id="{847A5DB4-847A-D93D-F7A7-670DD5EAA12C}"/>
              </a:ext>
            </a:extLst>
          </p:cNvPr>
          <p:cNvGraphicFramePr>
            <a:graphicFrameLocks noGrp="1"/>
          </p:cNvGraphicFramePr>
          <p:nvPr>
            <p:extLst>
              <p:ext uri="{D42A27DB-BD31-4B8C-83A1-F6EECF244321}">
                <p14:modId xmlns:p14="http://schemas.microsoft.com/office/powerpoint/2010/main" val="2845184106"/>
              </p:ext>
            </p:extLst>
          </p:nvPr>
        </p:nvGraphicFramePr>
        <p:xfrm>
          <a:off x="4824566" y="2651612"/>
          <a:ext cx="6529234" cy="3424723"/>
        </p:xfrm>
        <a:graphic>
          <a:graphicData uri="http://schemas.openxmlformats.org/drawingml/2006/table">
            <a:tbl>
              <a:tblPr/>
              <a:tblGrid>
                <a:gridCol w="676167">
                  <a:extLst>
                    <a:ext uri="{9D8B030D-6E8A-4147-A177-3AD203B41FA5}">
                      <a16:colId xmlns:a16="http://schemas.microsoft.com/office/drawing/2014/main" val="1605510673"/>
                    </a:ext>
                  </a:extLst>
                </a:gridCol>
                <a:gridCol w="1373463">
                  <a:extLst>
                    <a:ext uri="{9D8B030D-6E8A-4147-A177-3AD203B41FA5}">
                      <a16:colId xmlns:a16="http://schemas.microsoft.com/office/drawing/2014/main" val="1394638557"/>
                    </a:ext>
                  </a:extLst>
                </a:gridCol>
                <a:gridCol w="950859">
                  <a:extLst>
                    <a:ext uri="{9D8B030D-6E8A-4147-A177-3AD203B41FA5}">
                      <a16:colId xmlns:a16="http://schemas.microsoft.com/office/drawing/2014/main" val="3376391114"/>
                    </a:ext>
                  </a:extLst>
                </a:gridCol>
                <a:gridCol w="887468">
                  <a:extLst>
                    <a:ext uri="{9D8B030D-6E8A-4147-A177-3AD203B41FA5}">
                      <a16:colId xmlns:a16="http://schemas.microsoft.com/office/drawing/2014/main" val="3124741762"/>
                    </a:ext>
                  </a:extLst>
                </a:gridCol>
                <a:gridCol w="676167">
                  <a:extLst>
                    <a:ext uri="{9D8B030D-6E8A-4147-A177-3AD203B41FA5}">
                      <a16:colId xmlns:a16="http://schemas.microsoft.com/office/drawing/2014/main" val="3078951947"/>
                    </a:ext>
                  </a:extLst>
                </a:gridCol>
                <a:gridCol w="982555">
                  <a:extLst>
                    <a:ext uri="{9D8B030D-6E8A-4147-A177-3AD203B41FA5}">
                      <a16:colId xmlns:a16="http://schemas.microsoft.com/office/drawing/2014/main" val="1505437310"/>
                    </a:ext>
                  </a:extLst>
                </a:gridCol>
                <a:gridCol w="982555">
                  <a:extLst>
                    <a:ext uri="{9D8B030D-6E8A-4147-A177-3AD203B41FA5}">
                      <a16:colId xmlns:a16="http://schemas.microsoft.com/office/drawing/2014/main" val="1117332462"/>
                    </a:ext>
                  </a:extLst>
                </a:gridCol>
              </a:tblGrid>
              <a:tr h="221290">
                <a:tc gridSpan="7">
                  <a:txBody>
                    <a:bodyPr/>
                    <a:lstStyle/>
                    <a:p>
                      <a:pPr algn="ctr" fontAlgn="b"/>
                      <a:r>
                        <a:rPr lang="en-US" sz="1100" b="1" i="0" u="none" strike="noStrike">
                          <a:solidFill>
                            <a:srgbClr val="FF0000"/>
                          </a:solidFill>
                          <a:effectLst/>
                          <a:latin typeface="Calibri" panose="020F0502020204030204" pitchFamily="34" charset="0"/>
                        </a:rPr>
                        <a:t>MACERATION SECTION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77901230"/>
                  </a:ext>
                </a:extLst>
              </a:tr>
              <a:tr h="210752">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gridSpan="3">
                  <a:txBody>
                    <a:bodyPr/>
                    <a:lstStyle/>
                    <a:p>
                      <a:pPr algn="ctr" fontAlgn="b"/>
                      <a:r>
                        <a:rPr lang="en-US" sz="1100" b="1" i="0" u="none" strike="noStrike">
                          <a:solidFill>
                            <a:srgbClr val="000000"/>
                          </a:solidFill>
                          <a:effectLst/>
                          <a:latin typeface="Calibri" panose="020F0502020204030204" pitchFamily="34" charset="0"/>
                        </a:rPr>
                        <a:t>Kwh hourly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324115961"/>
                  </a:ext>
                </a:extLst>
              </a:tr>
              <a:tr h="632257">
                <a:tc>
                  <a:txBody>
                    <a:bodyPr/>
                    <a:lstStyle/>
                    <a:p>
                      <a:pPr algn="ctr" fontAlgn="ctr"/>
                      <a:r>
                        <a:rPr lang="en-US" sz="1100" b="1" i="0" u="none" strike="noStrike">
                          <a:solidFill>
                            <a:srgbClr val="000000"/>
                          </a:solidFill>
                          <a:effectLst/>
                          <a:latin typeface="Calibri" panose="020F0502020204030204" pitchFamily="34" charset="0"/>
                        </a:rPr>
                        <a:t>Pump No.</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Calibri" panose="020F0502020204030204" pitchFamily="34" charset="0"/>
                        </a:rPr>
                        <a:t>Motors Ratings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Calibri" panose="020F0502020204030204" pitchFamily="34" charset="0"/>
                        </a:rPr>
                        <a:t>Y/delta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Calibri" panose="020F0502020204030204" pitchFamily="34" charset="0"/>
                        </a:rPr>
                        <a:t>VFDs with fixed Max. rpm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Calibri" panose="020F0502020204030204" pitchFamily="34" charset="0"/>
                        </a:rPr>
                        <a:t>VFDs DCS opr.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Calibri" panose="020F0502020204030204" pitchFamily="34" charset="0"/>
                        </a:rPr>
                        <a:t>US/VFD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Calibri" panose="020F0502020204030204" pitchFamily="34" charset="0"/>
                        </a:rPr>
                        <a:t>US/DCS</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4950549"/>
                  </a:ext>
                </a:extLst>
              </a:tr>
              <a:tr h="210752">
                <a:tc>
                  <a:txBody>
                    <a:bodyPr/>
                    <a:lstStyle/>
                    <a:p>
                      <a:pPr algn="ctr" fontAlgn="b"/>
                      <a:r>
                        <a:rPr lang="en-US" sz="1100" b="0" i="0" u="none" strike="noStrike">
                          <a:solidFill>
                            <a:srgbClr val="000000"/>
                          </a:solidFill>
                          <a:effectLst/>
                          <a:latin typeface="Calibri" panose="020F0502020204030204" pitchFamily="34" charset="0"/>
                        </a:rPr>
                        <a:t>1</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55 Kw</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8</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5349429"/>
                  </a:ext>
                </a:extLst>
              </a:tr>
              <a:tr h="210752">
                <a:tc>
                  <a:txBody>
                    <a:bodyPr/>
                    <a:lstStyle/>
                    <a:p>
                      <a:pPr algn="ctr" fontAlgn="b"/>
                      <a:r>
                        <a:rPr lang="en-US" sz="1100" b="0" i="0" u="none" strike="noStrike">
                          <a:solidFill>
                            <a:srgbClr val="000000"/>
                          </a:solidFill>
                          <a:effectLst/>
                          <a:latin typeface="Calibri" panose="020F0502020204030204" pitchFamily="34" charset="0"/>
                        </a:rPr>
                        <a:t>2</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55 Kw</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4681279"/>
                  </a:ext>
                </a:extLst>
              </a:tr>
              <a:tr h="210752">
                <a:tc>
                  <a:txBody>
                    <a:bodyPr/>
                    <a:lstStyle/>
                    <a:p>
                      <a:pPr algn="ctr" fontAlgn="b"/>
                      <a:r>
                        <a:rPr lang="en-US" sz="1100" b="0" i="0" u="none" strike="noStrike">
                          <a:solidFill>
                            <a:srgbClr val="000000"/>
                          </a:solidFill>
                          <a:effectLst/>
                          <a:latin typeface="Calibri" panose="020F0502020204030204" pitchFamily="34" charset="0"/>
                        </a:rPr>
                        <a:t>3</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37 Kw</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8241032"/>
                  </a:ext>
                </a:extLst>
              </a:tr>
              <a:tr h="210752">
                <a:tc>
                  <a:txBody>
                    <a:bodyPr/>
                    <a:lstStyle/>
                    <a:p>
                      <a:pPr algn="ctr" fontAlgn="b"/>
                      <a:r>
                        <a:rPr lang="en-US" sz="1100" b="0" i="0" u="none" strike="noStrike">
                          <a:solidFill>
                            <a:srgbClr val="000000"/>
                          </a:solidFill>
                          <a:effectLst/>
                          <a:latin typeface="Calibri" panose="020F0502020204030204" pitchFamily="34" charset="0"/>
                        </a:rPr>
                        <a:t>4</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37 Kw</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7032561"/>
                  </a:ext>
                </a:extLst>
              </a:tr>
              <a:tr h="210752">
                <a:tc>
                  <a:txBody>
                    <a:bodyPr/>
                    <a:lstStyle/>
                    <a:p>
                      <a:pPr algn="ctr" fontAlgn="b"/>
                      <a:r>
                        <a:rPr lang="en-US" sz="1100" b="0" i="0" u="none" strike="noStrike">
                          <a:solidFill>
                            <a:srgbClr val="000000"/>
                          </a:solidFill>
                          <a:effectLst/>
                          <a:latin typeface="Calibri" panose="020F0502020204030204" pitchFamily="34" charset="0"/>
                        </a:rPr>
                        <a:t>5</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37 Kw</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9</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5607378"/>
                  </a:ext>
                </a:extLst>
              </a:tr>
              <a:tr h="210752">
                <a:tc>
                  <a:txBody>
                    <a:bodyPr/>
                    <a:lstStyle/>
                    <a:p>
                      <a:pPr algn="ctr" fontAlgn="b"/>
                      <a:r>
                        <a:rPr lang="en-US" sz="1100" b="0" i="0" u="none" strike="noStrike">
                          <a:solidFill>
                            <a:srgbClr val="000000"/>
                          </a:solidFill>
                          <a:effectLst/>
                          <a:latin typeface="Calibri" panose="020F0502020204030204" pitchFamily="34" charset="0"/>
                        </a:rPr>
                        <a:t>6</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37 Kw</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11</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733794"/>
                  </a:ext>
                </a:extLst>
              </a:tr>
              <a:tr h="221290">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fontAlgn="b"/>
                      <a:r>
                        <a:rPr lang="en-US" sz="1100" b="0" i="0" u="none" strike="noStrike">
                          <a:solidFill>
                            <a:srgbClr val="000000"/>
                          </a:solidFill>
                          <a:effectLst/>
                          <a:latin typeface="Calibri" panose="020F0502020204030204" pitchFamily="34" charset="0"/>
                        </a:rPr>
                        <a:t>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54</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273577"/>
                  </a:ext>
                </a:extLst>
              </a:tr>
              <a:tr h="221290">
                <a:tc gridSpan="5">
                  <a:txBody>
                    <a:bodyPr/>
                    <a:lstStyle/>
                    <a:p>
                      <a:pPr algn="ctr" fontAlgn="b"/>
                      <a:r>
                        <a:rPr lang="en-US" sz="1100" b="1" i="0" u="none" strike="noStrike" dirty="0">
                          <a:solidFill>
                            <a:srgbClr val="000000"/>
                          </a:solidFill>
                          <a:effectLst/>
                          <a:latin typeface="Calibri" panose="020F0502020204030204" pitchFamily="34" charset="0"/>
                        </a:rPr>
                        <a:t>Energy Saving /13 PKR Hourly</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1100" b="0" i="0" u="none" strike="noStrike" dirty="0">
                          <a:solidFill>
                            <a:srgbClr val="000000"/>
                          </a:solidFill>
                          <a:effectLst/>
                          <a:latin typeface="Calibri" panose="020F0502020204030204" pitchFamily="34" charset="0"/>
                        </a:rPr>
                        <a:t>481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100" b="0" i="0" u="none" strike="noStrike" dirty="0">
                          <a:solidFill>
                            <a:srgbClr val="000000"/>
                          </a:solidFill>
                          <a:effectLst/>
                          <a:latin typeface="Calibri" panose="020F0502020204030204" pitchFamily="34" charset="0"/>
                        </a:rPr>
                        <a:t>702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850895618"/>
                  </a:ext>
                </a:extLst>
              </a:tr>
              <a:tr h="221290">
                <a:tc gridSpan="5">
                  <a:txBody>
                    <a:bodyPr/>
                    <a:lstStyle/>
                    <a:p>
                      <a:pPr algn="ctr" fontAlgn="b"/>
                      <a:r>
                        <a:rPr lang="en-US" sz="1100" b="1" i="0" u="none" strike="noStrike" dirty="0">
                          <a:solidFill>
                            <a:srgbClr val="000000"/>
                          </a:solidFill>
                          <a:effectLst/>
                          <a:latin typeface="Calibri" panose="020F0502020204030204" pitchFamily="34" charset="0"/>
                        </a:rPr>
                        <a:t>Energy Saving /13 PKR 24 hours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1100" b="0" i="0" u="none" strike="noStrike" dirty="0">
                          <a:solidFill>
                            <a:srgbClr val="000000"/>
                          </a:solidFill>
                          <a:effectLst/>
                          <a:latin typeface="Calibri" panose="020F0502020204030204" pitchFamily="34" charset="0"/>
                        </a:rPr>
                        <a:t>             11,544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100" b="0" i="0" u="none" strike="noStrike" dirty="0">
                          <a:solidFill>
                            <a:srgbClr val="000000"/>
                          </a:solidFill>
                          <a:effectLst/>
                          <a:latin typeface="Calibri" panose="020F0502020204030204" pitchFamily="34" charset="0"/>
                        </a:rPr>
                        <a:t>              16,848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238272902"/>
                  </a:ext>
                </a:extLst>
              </a:tr>
              <a:tr h="210752">
                <a:tc gridSpan="5">
                  <a:txBody>
                    <a:bodyPr/>
                    <a:lstStyle/>
                    <a:p>
                      <a:pPr algn="ctr" fontAlgn="b"/>
                      <a:r>
                        <a:rPr lang="en-US" sz="1100" b="1" i="0" u="none" strike="noStrike" dirty="0">
                          <a:solidFill>
                            <a:srgbClr val="000000"/>
                          </a:solidFill>
                          <a:effectLst/>
                          <a:latin typeface="Calibri" panose="020F0502020204030204" pitchFamily="34" charset="0"/>
                        </a:rPr>
                        <a:t>Energy Saving /13 PKR 24 hours X 100 days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1100" b="0" i="0" u="none" strike="noStrike" dirty="0">
                          <a:solidFill>
                            <a:srgbClr val="000000"/>
                          </a:solidFill>
                          <a:effectLst/>
                          <a:latin typeface="Calibri" panose="020F0502020204030204" pitchFamily="34" charset="0"/>
                        </a:rPr>
                        <a:t>        1,154,400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100" b="0" i="0" u="none" strike="noStrike" dirty="0">
                          <a:solidFill>
                            <a:srgbClr val="000000"/>
                          </a:solidFill>
                          <a:effectLst/>
                          <a:latin typeface="Calibri" panose="020F0502020204030204" pitchFamily="34" charset="0"/>
                        </a:rPr>
                        <a:t>    1,684,800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87142664"/>
                  </a:ext>
                </a:extLst>
              </a:tr>
              <a:tr h="221290">
                <a:tc gridSpan="5">
                  <a:txBody>
                    <a:bodyPr/>
                    <a:lstStyle/>
                    <a:p>
                      <a:pPr algn="ctr" fontAlgn="b"/>
                      <a:r>
                        <a:rPr lang="en-US" sz="1100" b="1" i="0" u="none" strike="noStrike">
                          <a:solidFill>
                            <a:srgbClr val="000000"/>
                          </a:solidFill>
                          <a:effectLst/>
                          <a:latin typeface="Calibri" panose="020F0502020204030204" pitchFamily="34" charset="0"/>
                        </a:rPr>
                        <a:t>Mwh Saved for Season Approx.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1100" b="0" i="0" u="none" strike="noStrike">
                          <a:solidFill>
                            <a:srgbClr val="000000"/>
                          </a:solidFill>
                          <a:effectLst/>
                          <a:latin typeface="Calibri" panose="020F0502020204030204" pitchFamily="34" charset="0"/>
                        </a:rPr>
                        <a:t>88.8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100" b="0" i="0" u="none" strike="noStrike" dirty="0">
                          <a:solidFill>
                            <a:srgbClr val="000000"/>
                          </a:solidFill>
                          <a:effectLst/>
                          <a:latin typeface="Calibri" panose="020F0502020204030204" pitchFamily="34" charset="0"/>
                        </a:rPr>
                        <a:t>129.6</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803551990"/>
                  </a:ext>
                </a:extLst>
              </a:tr>
            </a:tbl>
          </a:graphicData>
        </a:graphic>
      </p:graphicFrame>
      <p:sp>
        <p:nvSpPr>
          <p:cNvPr id="2" name="Slide Number Placeholder 1">
            <a:extLst>
              <a:ext uri="{FF2B5EF4-FFF2-40B4-BE49-F238E27FC236}">
                <a16:creationId xmlns:a16="http://schemas.microsoft.com/office/drawing/2014/main" id="{9AF7DD6D-3D0D-6891-A955-66DF51C13A76}"/>
              </a:ext>
            </a:extLst>
          </p:cNvPr>
          <p:cNvSpPr>
            <a:spLocks noGrp="1"/>
          </p:cNvSpPr>
          <p:nvPr>
            <p:ph type="sldNum" sz="quarter" idx="12"/>
          </p:nvPr>
        </p:nvSpPr>
        <p:spPr/>
        <p:txBody>
          <a:bodyPr/>
          <a:lstStyle/>
          <a:p>
            <a:fld id="{7EFAC2F5-A98B-4B08-A895-DF091E8F58AA}" type="slidenum">
              <a:rPr lang="en-US" smtClean="0"/>
              <a:t>14</a:t>
            </a:fld>
            <a:r>
              <a:rPr lang="en-US" dirty="0"/>
              <a:t> of 23</a:t>
            </a:r>
          </a:p>
        </p:txBody>
      </p:sp>
    </p:spTree>
    <p:extLst>
      <p:ext uri="{BB962C8B-B14F-4D97-AF65-F5344CB8AC3E}">
        <p14:creationId xmlns:p14="http://schemas.microsoft.com/office/powerpoint/2010/main" val="15901216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BB24D7C-7D31-5BA9-EFCD-05B479F565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677" y="189706"/>
            <a:ext cx="1020417" cy="838200"/>
          </a:xfrm>
          <a:prstGeom prst="rect">
            <a:avLst/>
          </a:prstGeom>
        </p:spPr>
      </p:pic>
      <p:pic>
        <p:nvPicPr>
          <p:cNvPr id="10" name="Content Placeholder 9">
            <a:extLst>
              <a:ext uri="{FF2B5EF4-FFF2-40B4-BE49-F238E27FC236}">
                <a16:creationId xmlns:a16="http://schemas.microsoft.com/office/drawing/2014/main" id="{200A34F0-9660-7A94-3485-07D25E3C096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8206" y="1690688"/>
            <a:ext cx="11105535" cy="4502294"/>
          </a:xfrm>
        </p:spPr>
      </p:pic>
      <p:sp>
        <p:nvSpPr>
          <p:cNvPr id="3" name="Slide Number Placeholder 2">
            <a:extLst>
              <a:ext uri="{FF2B5EF4-FFF2-40B4-BE49-F238E27FC236}">
                <a16:creationId xmlns:a16="http://schemas.microsoft.com/office/drawing/2014/main" id="{0BFF03ED-6FD4-2E47-19EB-70654B89331A}"/>
              </a:ext>
            </a:extLst>
          </p:cNvPr>
          <p:cNvSpPr>
            <a:spLocks noGrp="1"/>
          </p:cNvSpPr>
          <p:nvPr>
            <p:ph type="sldNum" sz="quarter" idx="12"/>
          </p:nvPr>
        </p:nvSpPr>
        <p:spPr/>
        <p:txBody>
          <a:bodyPr/>
          <a:lstStyle/>
          <a:p>
            <a:fld id="{7EFAC2F5-A98B-4B08-A895-DF091E8F58AA}" type="slidenum">
              <a:rPr lang="en-US" smtClean="0"/>
              <a:t>15</a:t>
            </a:fld>
            <a:r>
              <a:rPr lang="en-US" dirty="0"/>
              <a:t> of 23</a:t>
            </a:r>
          </a:p>
        </p:txBody>
      </p:sp>
    </p:spTree>
    <p:extLst>
      <p:ext uri="{BB962C8B-B14F-4D97-AF65-F5344CB8AC3E}">
        <p14:creationId xmlns:p14="http://schemas.microsoft.com/office/powerpoint/2010/main" val="36460464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B18B01-0002-BB00-10FC-F96D55B99EA7}"/>
              </a:ext>
            </a:extLst>
          </p:cNvPr>
          <p:cNvSpPr>
            <a:spLocks noGrp="1"/>
          </p:cNvSpPr>
          <p:nvPr>
            <p:ph idx="1"/>
          </p:nvPr>
        </p:nvSpPr>
        <p:spPr>
          <a:xfrm>
            <a:off x="838200" y="1253613"/>
            <a:ext cx="10515600" cy="4923350"/>
          </a:xfrm>
        </p:spPr>
        <p:txBody>
          <a:bodyPr/>
          <a:lstStyle/>
          <a:p>
            <a:pPr marL="0" indent="0" algn="just">
              <a:buNone/>
            </a:pPr>
            <a:r>
              <a:rPr lang="en-US" dirty="0">
                <a:solidFill>
                  <a:srgbClr val="7030A0"/>
                </a:solidFill>
              </a:rPr>
              <a:t>DCS AS A CONDITION MONITORING &amp; BEST PREDICTIVE TOOL FOR SUGAR PLANT.</a:t>
            </a:r>
          </a:p>
          <a:p>
            <a:pPr marL="0" indent="0" algn="just">
              <a:buNone/>
            </a:pPr>
            <a:r>
              <a:rPr lang="en-US" sz="2000" dirty="0"/>
              <a:t>New technologies approaches Machine condition evaluation by analyzing currents &amp; voltages graphs by highly expensive instruments. These machines provides all information related Electromechanical condition of motors as well connecting equipment gear, pumps etc. With DCS Trend making capability we can diagnose machine abnormal behavior in advance &amp; make precautionary measures to avoid any damage. Physical abnormality always diagnose after 30 to 40 % damage, however its causes predicted by electrical prints at same time of situation happen to deform the machine.   </a:t>
            </a:r>
          </a:p>
        </p:txBody>
      </p:sp>
      <p:pic>
        <p:nvPicPr>
          <p:cNvPr id="4" name="Picture 3">
            <a:extLst>
              <a:ext uri="{FF2B5EF4-FFF2-40B4-BE49-F238E27FC236}">
                <a16:creationId xmlns:a16="http://schemas.microsoft.com/office/drawing/2014/main" id="{041B5ACC-8F11-8DD3-9454-AE3DE1E4C0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677" y="189706"/>
            <a:ext cx="1020417" cy="838200"/>
          </a:xfrm>
          <a:prstGeom prst="rect">
            <a:avLst/>
          </a:prstGeom>
        </p:spPr>
      </p:pic>
      <p:pic>
        <p:nvPicPr>
          <p:cNvPr id="6" name="Picture 5">
            <a:extLst>
              <a:ext uri="{FF2B5EF4-FFF2-40B4-BE49-F238E27FC236}">
                <a16:creationId xmlns:a16="http://schemas.microsoft.com/office/drawing/2014/main" id="{982CEAF5-DEAF-80F3-5114-A8E7E494EC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4100051"/>
            <a:ext cx="4618371" cy="2302620"/>
          </a:xfrm>
          <a:prstGeom prst="rect">
            <a:avLst/>
          </a:prstGeom>
        </p:spPr>
      </p:pic>
      <p:pic>
        <p:nvPicPr>
          <p:cNvPr id="8" name="Picture 7">
            <a:extLst>
              <a:ext uri="{FF2B5EF4-FFF2-40B4-BE49-F238E27FC236}">
                <a16:creationId xmlns:a16="http://schemas.microsoft.com/office/drawing/2014/main" id="{1A5F63F8-9A8E-F080-EDC3-5B3C653278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16182" y="4100052"/>
            <a:ext cx="4618371" cy="2256298"/>
          </a:xfrm>
          <a:prstGeom prst="rect">
            <a:avLst/>
          </a:prstGeom>
        </p:spPr>
      </p:pic>
      <p:sp>
        <p:nvSpPr>
          <p:cNvPr id="2" name="Slide Number Placeholder 1">
            <a:extLst>
              <a:ext uri="{FF2B5EF4-FFF2-40B4-BE49-F238E27FC236}">
                <a16:creationId xmlns:a16="http://schemas.microsoft.com/office/drawing/2014/main" id="{A35BA9E0-A8C9-5CC3-4542-FD2185B5D82D}"/>
              </a:ext>
            </a:extLst>
          </p:cNvPr>
          <p:cNvSpPr>
            <a:spLocks noGrp="1"/>
          </p:cNvSpPr>
          <p:nvPr>
            <p:ph type="sldNum" sz="quarter" idx="12"/>
          </p:nvPr>
        </p:nvSpPr>
        <p:spPr/>
        <p:txBody>
          <a:bodyPr/>
          <a:lstStyle/>
          <a:p>
            <a:fld id="{7EFAC2F5-A98B-4B08-A895-DF091E8F58AA}" type="slidenum">
              <a:rPr lang="en-US" smtClean="0"/>
              <a:t>16</a:t>
            </a:fld>
            <a:r>
              <a:rPr lang="en-US" dirty="0"/>
              <a:t> of 23</a:t>
            </a:r>
          </a:p>
        </p:txBody>
      </p:sp>
    </p:spTree>
    <p:extLst>
      <p:ext uri="{BB962C8B-B14F-4D97-AF65-F5344CB8AC3E}">
        <p14:creationId xmlns:p14="http://schemas.microsoft.com/office/powerpoint/2010/main" val="30461177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3843B5-314F-858C-143D-53D13BAAE158}"/>
              </a:ext>
            </a:extLst>
          </p:cNvPr>
          <p:cNvSpPr>
            <a:spLocks noGrp="1"/>
          </p:cNvSpPr>
          <p:nvPr>
            <p:ph idx="1"/>
          </p:nvPr>
        </p:nvSpPr>
        <p:spPr>
          <a:xfrm>
            <a:off x="977685" y="1027906"/>
            <a:ext cx="10515600" cy="4893853"/>
          </a:xfrm>
        </p:spPr>
        <p:txBody>
          <a:bodyPr/>
          <a:lstStyle/>
          <a:p>
            <a:pPr marL="0" indent="0">
              <a:buNone/>
            </a:pPr>
            <a:r>
              <a:rPr lang="en-US" dirty="0">
                <a:solidFill>
                  <a:srgbClr val="7030A0"/>
                </a:solidFill>
              </a:rPr>
              <a:t>DCS A MANAGEMENT TOOL FOR PLANT MODIFICATIONS .</a:t>
            </a:r>
          </a:p>
          <a:p>
            <a:pPr marL="0" indent="0" algn="just">
              <a:buNone/>
            </a:pPr>
            <a:r>
              <a:rPr lang="en-US" sz="2000" dirty="0"/>
              <a:t>An analytical approach always depends upon available data for related parameters. DCS trend locking for long period of time provide helps to evaluate  the exact system requires needs to be modified a particular machine. </a:t>
            </a:r>
          </a:p>
          <a:p>
            <a:pPr marL="0" indent="0" algn="just">
              <a:buNone/>
            </a:pPr>
            <a:r>
              <a:rPr lang="en-US" sz="2000" dirty="0"/>
              <a:t>A common error found in manual observation that cannot be analyze a set of parameters due that pin point limitation avoided. In this condition situation meets to replace several equipment to get require parameters.  However DCS provide range of depending parameters on single page, that make data analyzing to evaluate performance deficiency significantly. More accurate decision saves money &amp; time, enhance the profitability &amp; furnish the plant condition. </a:t>
            </a:r>
          </a:p>
        </p:txBody>
      </p:sp>
      <p:pic>
        <p:nvPicPr>
          <p:cNvPr id="4" name="Picture 3">
            <a:extLst>
              <a:ext uri="{FF2B5EF4-FFF2-40B4-BE49-F238E27FC236}">
                <a16:creationId xmlns:a16="http://schemas.microsoft.com/office/drawing/2014/main" id="{61C0F88A-FD52-E856-816B-3A074F7A46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677" y="189706"/>
            <a:ext cx="1020417" cy="838200"/>
          </a:xfrm>
          <a:prstGeom prst="rect">
            <a:avLst/>
          </a:prstGeom>
        </p:spPr>
      </p:pic>
      <p:pic>
        <p:nvPicPr>
          <p:cNvPr id="5" name="Picture 4">
            <a:extLst>
              <a:ext uri="{FF2B5EF4-FFF2-40B4-BE49-F238E27FC236}">
                <a16:creationId xmlns:a16="http://schemas.microsoft.com/office/drawing/2014/main" id="{02F6632B-EA45-9E41-5B48-8F5364CBA8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1" y="3922251"/>
            <a:ext cx="4803184" cy="2434100"/>
          </a:xfrm>
          <a:prstGeom prst="rect">
            <a:avLst/>
          </a:prstGeom>
        </p:spPr>
      </p:pic>
      <p:pic>
        <p:nvPicPr>
          <p:cNvPr id="7" name="Picture 6">
            <a:extLst>
              <a:ext uri="{FF2B5EF4-FFF2-40B4-BE49-F238E27FC236}">
                <a16:creationId xmlns:a16="http://schemas.microsoft.com/office/drawing/2014/main" id="{A09811F7-2782-66B5-F293-713E2AB22B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7685" y="3922251"/>
            <a:ext cx="4803183" cy="2434100"/>
          </a:xfrm>
          <a:prstGeom prst="rect">
            <a:avLst/>
          </a:prstGeom>
        </p:spPr>
      </p:pic>
      <p:sp>
        <p:nvSpPr>
          <p:cNvPr id="2" name="Slide Number Placeholder 1">
            <a:extLst>
              <a:ext uri="{FF2B5EF4-FFF2-40B4-BE49-F238E27FC236}">
                <a16:creationId xmlns:a16="http://schemas.microsoft.com/office/drawing/2014/main" id="{C1703BD7-AC45-DD5F-9F20-D8539550D88B}"/>
              </a:ext>
            </a:extLst>
          </p:cNvPr>
          <p:cNvSpPr>
            <a:spLocks noGrp="1"/>
          </p:cNvSpPr>
          <p:nvPr>
            <p:ph type="sldNum" sz="quarter" idx="12"/>
          </p:nvPr>
        </p:nvSpPr>
        <p:spPr/>
        <p:txBody>
          <a:bodyPr/>
          <a:lstStyle/>
          <a:p>
            <a:fld id="{7EFAC2F5-A98B-4B08-A895-DF091E8F58AA}" type="slidenum">
              <a:rPr lang="en-US" smtClean="0"/>
              <a:t>17</a:t>
            </a:fld>
            <a:r>
              <a:rPr lang="en-US" dirty="0"/>
              <a:t> of 23</a:t>
            </a:r>
          </a:p>
        </p:txBody>
      </p:sp>
    </p:spTree>
    <p:extLst>
      <p:ext uri="{BB962C8B-B14F-4D97-AF65-F5344CB8AC3E}">
        <p14:creationId xmlns:p14="http://schemas.microsoft.com/office/powerpoint/2010/main" val="37107382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B24350-5A1A-A70F-98D9-6F3BDE00EB07}"/>
              </a:ext>
            </a:extLst>
          </p:cNvPr>
          <p:cNvSpPr>
            <a:spLocks noGrp="1"/>
          </p:cNvSpPr>
          <p:nvPr>
            <p:ph idx="1"/>
          </p:nvPr>
        </p:nvSpPr>
        <p:spPr>
          <a:xfrm>
            <a:off x="838200" y="1253331"/>
            <a:ext cx="10515600" cy="4351338"/>
          </a:xfrm>
        </p:spPr>
        <p:txBody>
          <a:bodyPr/>
          <a:lstStyle/>
          <a:p>
            <a:pPr marL="0" indent="0">
              <a:buNone/>
            </a:pPr>
            <a:r>
              <a:rPr lang="en-US" dirty="0">
                <a:solidFill>
                  <a:srgbClr val="7030A0"/>
                </a:solidFill>
              </a:rPr>
              <a:t>DCS EVENT LOG &amp; INTERRUPTION INDICATOR.</a:t>
            </a:r>
          </a:p>
          <a:p>
            <a:pPr marL="0" indent="0" algn="just">
              <a:buNone/>
            </a:pPr>
            <a:r>
              <a:rPr lang="en-US" sz="2000" dirty="0"/>
              <a:t>An event of Mills stop due to any fault can be easily trace out with DCS event logging. Event logger save every change which is entered by operator &amp; parameter deviation limit crosses the sets values. We can easily found the right  reason which happens to cause Mills Stop. </a:t>
            </a:r>
          </a:p>
        </p:txBody>
      </p:sp>
      <p:pic>
        <p:nvPicPr>
          <p:cNvPr id="4" name="Picture 3">
            <a:extLst>
              <a:ext uri="{FF2B5EF4-FFF2-40B4-BE49-F238E27FC236}">
                <a16:creationId xmlns:a16="http://schemas.microsoft.com/office/drawing/2014/main" id="{4E5A068B-4657-B188-42B1-B16A0ED490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677" y="189706"/>
            <a:ext cx="1020417" cy="838200"/>
          </a:xfrm>
          <a:prstGeom prst="rect">
            <a:avLst/>
          </a:prstGeom>
        </p:spPr>
      </p:pic>
      <p:pic>
        <p:nvPicPr>
          <p:cNvPr id="6" name="Picture 5">
            <a:extLst>
              <a:ext uri="{FF2B5EF4-FFF2-40B4-BE49-F238E27FC236}">
                <a16:creationId xmlns:a16="http://schemas.microsoft.com/office/drawing/2014/main" id="{E8CEDC12-A54D-6D0D-22ED-165F18D062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2692979"/>
            <a:ext cx="10515600" cy="3555421"/>
          </a:xfrm>
          <a:prstGeom prst="rect">
            <a:avLst/>
          </a:prstGeom>
        </p:spPr>
      </p:pic>
      <p:sp>
        <p:nvSpPr>
          <p:cNvPr id="2" name="Slide Number Placeholder 1">
            <a:extLst>
              <a:ext uri="{FF2B5EF4-FFF2-40B4-BE49-F238E27FC236}">
                <a16:creationId xmlns:a16="http://schemas.microsoft.com/office/drawing/2014/main" id="{29DB3A09-175D-584A-665D-C25D2C7588F9}"/>
              </a:ext>
            </a:extLst>
          </p:cNvPr>
          <p:cNvSpPr>
            <a:spLocks noGrp="1"/>
          </p:cNvSpPr>
          <p:nvPr>
            <p:ph type="sldNum" sz="quarter" idx="12"/>
          </p:nvPr>
        </p:nvSpPr>
        <p:spPr/>
        <p:txBody>
          <a:bodyPr/>
          <a:lstStyle/>
          <a:p>
            <a:fld id="{7EFAC2F5-A98B-4B08-A895-DF091E8F58AA}" type="slidenum">
              <a:rPr lang="en-US" smtClean="0"/>
              <a:t>18</a:t>
            </a:fld>
            <a:r>
              <a:rPr lang="en-US" dirty="0"/>
              <a:t> of 23</a:t>
            </a:r>
          </a:p>
        </p:txBody>
      </p:sp>
    </p:spTree>
    <p:extLst>
      <p:ext uri="{BB962C8B-B14F-4D97-AF65-F5344CB8AC3E}">
        <p14:creationId xmlns:p14="http://schemas.microsoft.com/office/powerpoint/2010/main" val="25717661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1D62BB-9AAB-3938-52A9-7FC459EC22EA}"/>
              </a:ext>
            </a:extLst>
          </p:cNvPr>
          <p:cNvSpPr>
            <a:spLocks noGrp="1"/>
          </p:cNvSpPr>
          <p:nvPr>
            <p:ph idx="1"/>
          </p:nvPr>
        </p:nvSpPr>
        <p:spPr>
          <a:xfrm>
            <a:off x="930965" y="1346434"/>
            <a:ext cx="10515600" cy="4351338"/>
          </a:xfrm>
        </p:spPr>
        <p:txBody>
          <a:bodyPr/>
          <a:lstStyle/>
          <a:p>
            <a:pPr marL="0" indent="0" algn="just">
              <a:buNone/>
            </a:pPr>
            <a:r>
              <a:rPr lang="en-US" dirty="0">
                <a:solidFill>
                  <a:srgbClr val="7030A0"/>
                </a:solidFill>
              </a:rPr>
              <a:t>OPERATOR TRICKS CONTROL &amp; 100% POLICY PARAMETRIC INSURANCE ONLY POSSIBLE WITH STRONG FIELD INSTRUMENTATION AND DCS.</a:t>
            </a:r>
          </a:p>
          <a:p>
            <a:pPr marL="0" indent="0" algn="just">
              <a:buNone/>
            </a:pPr>
            <a:r>
              <a:rPr lang="en-US" sz="2000" dirty="0"/>
              <a:t>Operator Cheats are found commonly in manual operation, however DCS System only control these cheats by logging events &amp; drawing trends. Cheats are apply to avoid deep attention which are required to maintain parameters. Some cheats be found due to P&amp;IDs &amp; Insufficient Instrument installation of plant, Management Pressure to control some important parameters leads to discover cheats methods.  </a:t>
            </a:r>
          </a:p>
        </p:txBody>
      </p:sp>
      <p:pic>
        <p:nvPicPr>
          <p:cNvPr id="4" name="Picture 3">
            <a:extLst>
              <a:ext uri="{FF2B5EF4-FFF2-40B4-BE49-F238E27FC236}">
                <a16:creationId xmlns:a16="http://schemas.microsoft.com/office/drawing/2014/main" id="{E2D96D91-5E8B-FC6B-BBFC-2707CAB34B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677" y="189706"/>
            <a:ext cx="1020417" cy="838200"/>
          </a:xfrm>
          <a:prstGeom prst="rect">
            <a:avLst/>
          </a:prstGeom>
        </p:spPr>
      </p:pic>
      <p:pic>
        <p:nvPicPr>
          <p:cNvPr id="5" name="Content Placeholder 9">
            <a:extLst>
              <a:ext uri="{FF2B5EF4-FFF2-40B4-BE49-F238E27FC236}">
                <a16:creationId xmlns:a16="http://schemas.microsoft.com/office/drawing/2014/main" id="{F45EB105-757A-2258-BB3E-2100F89088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9411" y="3460926"/>
            <a:ext cx="5234609" cy="2576684"/>
          </a:xfrm>
          <a:prstGeom prst="rect">
            <a:avLst/>
          </a:prstGeom>
        </p:spPr>
      </p:pic>
      <p:sp>
        <p:nvSpPr>
          <p:cNvPr id="7" name="Trapezoid 6">
            <a:extLst>
              <a:ext uri="{FF2B5EF4-FFF2-40B4-BE49-F238E27FC236}">
                <a16:creationId xmlns:a16="http://schemas.microsoft.com/office/drawing/2014/main" id="{B28DCF23-15A0-E58E-80F6-147A6C08FB84}"/>
              </a:ext>
            </a:extLst>
          </p:cNvPr>
          <p:cNvSpPr/>
          <p:nvPr/>
        </p:nvSpPr>
        <p:spPr>
          <a:xfrm>
            <a:off x="1161094" y="3869635"/>
            <a:ext cx="914400" cy="1688753"/>
          </a:xfrm>
          <a:prstGeom prst="trapezoid">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 name="L-Shape 7">
            <a:extLst>
              <a:ext uri="{FF2B5EF4-FFF2-40B4-BE49-F238E27FC236}">
                <a16:creationId xmlns:a16="http://schemas.microsoft.com/office/drawing/2014/main" id="{FFA4455F-E5D0-C0F9-37F3-7C30A31A7334}"/>
              </a:ext>
            </a:extLst>
          </p:cNvPr>
          <p:cNvSpPr/>
          <p:nvPr/>
        </p:nvSpPr>
        <p:spPr>
          <a:xfrm>
            <a:off x="3025997" y="5032968"/>
            <a:ext cx="2327986" cy="463826"/>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8D896565-0F21-5622-80E3-EF256C93E6AE}"/>
              </a:ext>
            </a:extLst>
          </p:cNvPr>
          <p:cNvSpPr/>
          <p:nvPr/>
        </p:nvSpPr>
        <p:spPr>
          <a:xfrm>
            <a:off x="3970546" y="4444470"/>
            <a:ext cx="583096" cy="46382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O</a:t>
            </a:r>
            <a:r>
              <a:rPr lang="en-US" sz="1200" dirty="0"/>
              <a:t>2</a:t>
            </a:r>
            <a:endParaRPr lang="en-US" dirty="0"/>
          </a:p>
        </p:txBody>
      </p:sp>
      <p:sp>
        <p:nvSpPr>
          <p:cNvPr id="10" name="Rectangle: Rounded Corners 9">
            <a:extLst>
              <a:ext uri="{FF2B5EF4-FFF2-40B4-BE49-F238E27FC236}">
                <a16:creationId xmlns:a16="http://schemas.microsoft.com/office/drawing/2014/main" id="{2F9BF721-BB19-D9C6-71EE-1B60C6FD2DE8}"/>
              </a:ext>
            </a:extLst>
          </p:cNvPr>
          <p:cNvSpPr/>
          <p:nvPr/>
        </p:nvSpPr>
        <p:spPr>
          <a:xfrm>
            <a:off x="1747293" y="4930740"/>
            <a:ext cx="1542354" cy="3458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1C431A34-5F18-3DC0-E914-A18D8880C516}"/>
              </a:ext>
            </a:extLst>
          </p:cNvPr>
          <p:cNvCxnSpPr>
            <a:stCxn id="9" idx="4"/>
          </p:cNvCxnSpPr>
          <p:nvPr/>
        </p:nvCxnSpPr>
        <p:spPr>
          <a:xfrm>
            <a:off x="4262094" y="4908296"/>
            <a:ext cx="0" cy="368281"/>
          </a:xfrm>
          <a:prstGeom prst="line">
            <a:avLst/>
          </a:prstGeom>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30A5CC62-F963-919D-9D28-5B02A2D7A9AB}"/>
              </a:ext>
            </a:extLst>
          </p:cNvPr>
          <p:cNvSpPr/>
          <p:nvPr/>
        </p:nvSpPr>
        <p:spPr>
          <a:xfrm>
            <a:off x="462934" y="4420824"/>
            <a:ext cx="583096" cy="46382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O</a:t>
            </a:r>
            <a:r>
              <a:rPr lang="en-US" sz="1200" dirty="0"/>
              <a:t>2</a:t>
            </a:r>
            <a:endParaRPr lang="en-US" dirty="0"/>
          </a:p>
        </p:txBody>
      </p:sp>
      <p:cxnSp>
        <p:nvCxnSpPr>
          <p:cNvPr id="18" name="Straight Connector 17">
            <a:extLst>
              <a:ext uri="{FF2B5EF4-FFF2-40B4-BE49-F238E27FC236}">
                <a16:creationId xmlns:a16="http://schemas.microsoft.com/office/drawing/2014/main" id="{82581163-8551-62E1-E412-DD01D45F3EDA}"/>
              </a:ext>
            </a:extLst>
          </p:cNvPr>
          <p:cNvCxnSpPr>
            <a:stCxn id="13" idx="6"/>
          </p:cNvCxnSpPr>
          <p:nvPr/>
        </p:nvCxnSpPr>
        <p:spPr>
          <a:xfrm>
            <a:off x="1046030" y="4652737"/>
            <a:ext cx="209987"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Flowchart: Summing Junction 1">
            <a:extLst>
              <a:ext uri="{FF2B5EF4-FFF2-40B4-BE49-F238E27FC236}">
                <a16:creationId xmlns:a16="http://schemas.microsoft.com/office/drawing/2014/main" id="{B037CF6C-0582-403C-27EF-FEF4092AB12F}"/>
              </a:ext>
            </a:extLst>
          </p:cNvPr>
          <p:cNvSpPr/>
          <p:nvPr/>
        </p:nvSpPr>
        <p:spPr>
          <a:xfrm>
            <a:off x="2862470" y="4771920"/>
            <a:ext cx="612648" cy="678909"/>
          </a:xfrm>
          <a:prstGeom prst="flowChartSummingJuncti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10DA4381-236C-E4D0-3D21-2F0A37D3CE36}"/>
              </a:ext>
            </a:extLst>
          </p:cNvPr>
          <p:cNvSpPr>
            <a:spLocks noGrp="1"/>
          </p:cNvSpPr>
          <p:nvPr>
            <p:ph type="sldNum" sz="quarter" idx="12"/>
          </p:nvPr>
        </p:nvSpPr>
        <p:spPr/>
        <p:txBody>
          <a:bodyPr/>
          <a:lstStyle/>
          <a:p>
            <a:fld id="{7EFAC2F5-A98B-4B08-A895-DF091E8F58AA}" type="slidenum">
              <a:rPr lang="en-US" smtClean="0"/>
              <a:t>19</a:t>
            </a:fld>
            <a:r>
              <a:rPr lang="en-US" dirty="0"/>
              <a:t> of 23</a:t>
            </a:r>
          </a:p>
        </p:txBody>
      </p:sp>
    </p:spTree>
    <p:extLst>
      <p:ext uri="{BB962C8B-B14F-4D97-AF65-F5344CB8AC3E}">
        <p14:creationId xmlns:p14="http://schemas.microsoft.com/office/powerpoint/2010/main" val="618689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63E11-92DC-C9DC-B514-F2DEC7A8EC26}"/>
              </a:ext>
            </a:extLst>
          </p:cNvPr>
          <p:cNvSpPr>
            <a:spLocks noGrp="1"/>
          </p:cNvSpPr>
          <p:nvPr>
            <p:ph type="title"/>
          </p:nvPr>
        </p:nvSpPr>
        <p:spPr/>
        <p:txBody>
          <a:bodyPr>
            <a:normAutofit/>
          </a:bodyPr>
          <a:lstStyle/>
          <a:p>
            <a:pPr algn="ctr"/>
            <a:r>
              <a:rPr lang="en-US" sz="3200" dirty="0">
                <a:solidFill>
                  <a:schemeClr val="accent1">
                    <a:lumMod val="75000"/>
                  </a:schemeClr>
                </a:solidFill>
                <a:latin typeface="Arial Black" panose="020B0A04020102020204" pitchFamily="34" charset="0"/>
              </a:rPr>
              <a:t>ABSTRACT</a:t>
            </a:r>
          </a:p>
        </p:txBody>
      </p:sp>
      <p:sp>
        <p:nvSpPr>
          <p:cNvPr id="3" name="Content Placeholder 2">
            <a:extLst>
              <a:ext uri="{FF2B5EF4-FFF2-40B4-BE49-F238E27FC236}">
                <a16:creationId xmlns:a16="http://schemas.microsoft.com/office/drawing/2014/main" id="{B6448BDD-BEA1-10D1-42EA-E0F9AD2A5515}"/>
              </a:ext>
            </a:extLst>
          </p:cNvPr>
          <p:cNvSpPr>
            <a:spLocks noGrp="1"/>
          </p:cNvSpPr>
          <p:nvPr>
            <p:ph idx="1"/>
          </p:nvPr>
        </p:nvSpPr>
        <p:spPr/>
        <p:txBody>
          <a:bodyPr>
            <a:normAutofit/>
          </a:bodyPr>
          <a:lstStyle/>
          <a:p>
            <a:pPr marL="0" indent="0" algn="just">
              <a:buNone/>
            </a:pPr>
            <a:r>
              <a:rPr lang="en-US" sz="2400" dirty="0">
                <a:effectLst>
                  <a:outerShdw blurRad="38100" dist="38100" dir="2700000" algn="tl">
                    <a:srgbClr val="000000">
                      <a:alpha val="43137"/>
                    </a:srgbClr>
                  </a:outerShdw>
                </a:effectLst>
              </a:rPr>
              <a:t>Concept of this presentation based on understanding the DCS/Automation systems, integrated with new Technologies a Comprehensive &amp; Intellectual Management tool to control plant &amp; implement polices. Some Plant Operational limitation supervised &amp; planed to solve with collaboration of this tool. We try to attract attention of Sugar Mills Engineers on Automation Project failure's causes in Sugar industry. How a complete future plant modifications facilitated by DCS &amp; how Corrective &amp; preventive maintenance plans be drawn by this tool be explained in this topic. Operation Tracking of each &amp; every event now possible to store for evaluation of operator performance &amp; plants machines schemes  be drawn by DCS system.       </a:t>
            </a:r>
          </a:p>
        </p:txBody>
      </p:sp>
      <p:pic>
        <p:nvPicPr>
          <p:cNvPr id="5" name="Picture 4">
            <a:extLst>
              <a:ext uri="{FF2B5EF4-FFF2-40B4-BE49-F238E27FC236}">
                <a16:creationId xmlns:a16="http://schemas.microsoft.com/office/drawing/2014/main" id="{EBACF789-4FF9-F10A-73E9-90A02BB1B4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677" y="189706"/>
            <a:ext cx="1020417" cy="838200"/>
          </a:xfrm>
          <a:prstGeom prst="rect">
            <a:avLst/>
          </a:prstGeom>
        </p:spPr>
      </p:pic>
      <p:sp>
        <p:nvSpPr>
          <p:cNvPr id="4" name="Slide Number Placeholder 3">
            <a:extLst>
              <a:ext uri="{FF2B5EF4-FFF2-40B4-BE49-F238E27FC236}">
                <a16:creationId xmlns:a16="http://schemas.microsoft.com/office/drawing/2014/main" id="{5FE7267F-2EA1-8B21-B69B-F112E1FA7605}"/>
              </a:ext>
            </a:extLst>
          </p:cNvPr>
          <p:cNvSpPr>
            <a:spLocks noGrp="1"/>
          </p:cNvSpPr>
          <p:nvPr>
            <p:ph type="sldNum" sz="quarter" idx="12"/>
          </p:nvPr>
        </p:nvSpPr>
        <p:spPr/>
        <p:txBody>
          <a:bodyPr/>
          <a:lstStyle/>
          <a:p>
            <a:fld id="{7EFAC2F5-A98B-4B08-A895-DF091E8F58AA}" type="slidenum">
              <a:rPr lang="en-US" smtClean="0"/>
              <a:t>2</a:t>
            </a:fld>
            <a:r>
              <a:rPr lang="en-US" dirty="0"/>
              <a:t> of 23</a:t>
            </a:r>
          </a:p>
        </p:txBody>
      </p:sp>
    </p:spTree>
    <p:extLst>
      <p:ext uri="{BB962C8B-B14F-4D97-AF65-F5344CB8AC3E}">
        <p14:creationId xmlns:p14="http://schemas.microsoft.com/office/powerpoint/2010/main" val="5122011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03B60D-1541-9D3A-B30D-341B795D6617}"/>
              </a:ext>
            </a:extLst>
          </p:cNvPr>
          <p:cNvSpPr>
            <a:spLocks noGrp="1"/>
          </p:cNvSpPr>
          <p:nvPr>
            <p:ph idx="1"/>
          </p:nvPr>
        </p:nvSpPr>
        <p:spPr>
          <a:xfrm>
            <a:off x="838200" y="1203904"/>
            <a:ext cx="10515600" cy="2493453"/>
          </a:xfrm>
        </p:spPr>
        <p:txBody>
          <a:bodyPr>
            <a:normAutofit lnSpcReduction="10000"/>
          </a:bodyPr>
          <a:lstStyle/>
          <a:p>
            <a:pPr marL="0" indent="0">
              <a:buNone/>
            </a:pPr>
            <a:r>
              <a:rPr lang="en-US" dirty="0">
                <a:solidFill>
                  <a:srgbClr val="7030A0"/>
                </a:solidFill>
              </a:rPr>
              <a:t>SAFETY CONTROLS</a:t>
            </a:r>
          </a:p>
          <a:p>
            <a:pPr marL="0" indent="0" algn="just">
              <a:buNone/>
            </a:pPr>
            <a:r>
              <a:rPr lang="en-US" sz="2000" dirty="0"/>
              <a:t>Mostly accident are reported  in sugar plants during starting the machines due to protocols are not defined if protocols are defined controls are not too much effective. By the logical implementation of Automation we can control safe startup &amp; shutdown of machines, Logical interlocks fix the authority of startup saves Men/Machines life. In the following diagrams we can see that to stop machine is a flexible command be adopted with any authority, however start command is fixed with nominated person(This person responsible to declare Men machine safety environment  to start the machine).   </a:t>
            </a:r>
          </a:p>
        </p:txBody>
      </p:sp>
      <p:pic>
        <p:nvPicPr>
          <p:cNvPr id="4" name="Picture 3">
            <a:extLst>
              <a:ext uri="{FF2B5EF4-FFF2-40B4-BE49-F238E27FC236}">
                <a16:creationId xmlns:a16="http://schemas.microsoft.com/office/drawing/2014/main" id="{61F1D9D5-97BA-714B-833A-4298240121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677" y="189706"/>
            <a:ext cx="1020417" cy="838200"/>
          </a:xfrm>
          <a:prstGeom prst="rect">
            <a:avLst/>
          </a:prstGeom>
        </p:spPr>
      </p:pic>
      <p:pic>
        <p:nvPicPr>
          <p:cNvPr id="10" name="Picture 9">
            <a:extLst>
              <a:ext uri="{FF2B5EF4-FFF2-40B4-BE49-F238E27FC236}">
                <a16:creationId xmlns:a16="http://schemas.microsoft.com/office/drawing/2014/main" id="{AB8C6B68-64A5-DB47-3650-1D53B8D738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3841781"/>
            <a:ext cx="5517205" cy="1767602"/>
          </a:xfrm>
          <a:prstGeom prst="rect">
            <a:avLst/>
          </a:prstGeom>
        </p:spPr>
      </p:pic>
      <p:pic>
        <p:nvPicPr>
          <p:cNvPr id="12" name="Picture 11">
            <a:extLst>
              <a:ext uri="{FF2B5EF4-FFF2-40B4-BE49-F238E27FC236}">
                <a16:creationId xmlns:a16="http://schemas.microsoft.com/office/drawing/2014/main" id="{41CC185D-3789-35F0-2B26-4BEDB3B8EC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0313" y="3924754"/>
            <a:ext cx="5675428" cy="1729342"/>
          </a:xfrm>
          <a:prstGeom prst="rect">
            <a:avLst/>
          </a:prstGeom>
        </p:spPr>
      </p:pic>
      <p:sp>
        <p:nvSpPr>
          <p:cNvPr id="2" name="Slide Number Placeholder 1">
            <a:extLst>
              <a:ext uri="{FF2B5EF4-FFF2-40B4-BE49-F238E27FC236}">
                <a16:creationId xmlns:a16="http://schemas.microsoft.com/office/drawing/2014/main" id="{2C795FB3-06A4-9F66-4B35-7122D3035D71}"/>
              </a:ext>
            </a:extLst>
          </p:cNvPr>
          <p:cNvSpPr>
            <a:spLocks noGrp="1"/>
          </p:cNvSpPr>
          <p:nvPr>
            <p:ph type="sldNum" sz="quarter" idx="12"/>
          </p:nvPr>
        </p:nvSpPr>
        <p:spPr/>
        <p:txBody>
          <a:bodyPr/>
          <a:lstStyle/>
          <a:p>
            <a:fld id="{7EFAC2F5-A98B-4B08-A895-DF091E8F58AA}" type="slidenum">
              <a:rPr lang="en-US" smtClean="0"/>
              <a:t>20</a:t>
            </a:fld>
            <a:r>
              <a:rPr lang="en-US" dirty="0"/>
              <a:t> of 23</a:t>
            </a:r>
          </a:p>
        </p:txBody>
      </p:sp>
    </p:spTree>
    <p:extLst>
      <p:ext uri="{BB962C8B-B14F-4D97-AF65-F5344CB8AC3E}">
        <p14:creationId xmlns:p14="http://schemas.microsoft.com/office/powerpoint/2010/main" val="28185696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188D06-2728-1955-7E60-6BF13826860F}"/>
              </a:ext>
            </a:extLst>
          </p:cNvPr>
          <p:cNvSpPr>
            <a:spLocks noGrp="1"/>
          </p:cNvSpPr>
          <p:nvPr>
            <p:ph idx="1"/>
          </p:nvPr>
        </p:nvSpPr>
        <p:spPr>
          <a:xfrm>
            <a:off x="650885" y="1253331"/>
            <a:ext cx="10515600" cy="4351338"/>
          </a:xfrm>
        </p:spPr>
        <p:txBody>
          <a:bodyPr/>
          <a:lstStyle/>
          <a:p>
            <a:pPr marL="0" indent="0">
              <a:buNone/>
            </a:pPr>
            <a:r>
              <a:rPr lang="en-US" dirty="0">
                <a:solidFill>
                  <a:srgbClr val="7030A0"/>
                </a:solidFill>
              </a:rPr>
              <a:t>AUTOMATION SYSTEMS (DCS Vs PLC)</a:t>
            </a:r>
          </a:p>
          <a:p>
            <a:pPr marL="0" indent="0" algn="just">
              <a:buNone/>
            </a:pPr>
            <a:r>
              <a:rPr lang="en-US" sz="2000" dirty="0"/>
              <a:t>In sugar industry modifications works are always in pipe lines. Experiences decide the different operating methodology, so it is recommended that automation system should be flexible enough to introduce new logics according to best possible solution by domestic resources. Easy extensions should be available &amp; implementation even in season without any interruption of Mills operation demands Installation of DCS. PLC now consider as small scale automation system &amp; required special skills technical resources with limited options. </a:t>
            </a:r>
          </a:p>
        </p:txBody>
      </p:sp>
      <p:pic>
        <p:nvPicPr>
          <p:cNvPr id="4" name="Picture 3">
            <a:extLst>
              <a:ext uri="{FF2B5EF4-FFF2-40B4-BE49-F238E27FC236}">
                <a16:creationId xmlns:a16="http://schemas.microsoft.com/office/drawing/2014/main" id="{C3C8B944-D7D9-A74E-22E9-8E9F963C9E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677" y="189706"/>
            <a:ext cx="1020417" cy="838200"/>
          </a:xfrm>
          <a:prstGeom prst="rect">
            <a:avLst/>
          </a:prstGeom>
        </p:spPr>
      </p:pic>
      <p:pic>
        <p:nvPicPr>
          <p:cNvPr id="5" name="Picture 4">
            <a:extLst>
              <a:ext uri="{FF2B5EF4-FFF2-40B4-BE49-F238E27FC236}">
                <a16:creationId xmlns:a16="http://schemas.microsoft.com/office/drawing/2014/main" id="{C38668BE-A7A2-245D-77A9-D34E549931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5515" y="3616036"/>
            <a:ext cx="10030412" cy="3052258"/>
          </a:xfrm>
          <a:prstGeom prst="rect">
            <a:avLst/>
          </a:prstGeom>
        </p:spPr>
      </p:pic>
      <p:sp>
        <p:nvSpPr>
          <p:cNvPr id="2" name="Slide Number Placeholder 1">
            <a:extLst>
              <a:ext uri="{FF2B5EF4-FFF2-40B4-BE49-F238E27FC236}">
                <a16:creationId xmlns:a16="http://schemas.microsoft.com/office/drawing/2014/main" id="{030BC278-CEF9-6674-63A2-EA9C1A0D287F}"/>
              </a:ext>
            </a:extLst>
          </p:cNvPr>
          <p:cNvSpPr>
            <a:spLocks noGrp="1"/>
          </p:cNvSpPr>
          <p:nvPr>
            <p:ph type="sldNum" sz="quarter" idx="12"/>
          </p:nvPr>
        </p:nvSpPr>
        <p:spPr/>
        <p:txBody>
          <a:bodyPr/>
          <a:lstStyle/>
          <a:p>
            <a:fld id="{7EFAC2F5-A98B-4B08-A895-DF091E8F58AA}" type="slidenum">
              <a:rPr lang="en-US" smtClean="0"/>
              <a:t>21</a:t>
            </a:fld>
            <a:r>
              <a:rPr lang="en-US" dirty="0"/>
              <a:t> of 23</a:t>
            </a:r>
          </a:p>
        </p:txBody>
      </p:sp>
    </p:spTree>
    <p:extLst>
      <p:ext uri="{BB962C8B-B14F-4D97-AF65-F5344CB8AC3E}">
        <p14:creationId xmlns:p14="http://schemas.microsoft.com/office/powerpoint/2010/main" val="31354255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5F462-FA4C-E75E-7755-C1DB5879EC40}"/>
              </a:ext>
            </a:extLst>
          </p:cNvPr>
          <p:cNvSpPr>
            <a:spLocks noGrp="1"/>
          </p:cNvSpPr>
          <p:nvPr>
            <p:ph type="title"/>
          </p:nvPr>
        </p:nvSpPr>
        <p:spPr>
          <a:xfrm>
            <a:off x="1161094" y="429491"/>
            <a:ext cx="10192706" cy="1261197"/>
          </a:xfrm>
        </p:spPr>
        <p:txBody>
          <a:bodyPr>
            <a:normAutofit fontScale="90000"/>
          </a:bodyPr>
          <a:lstStyle/>
          <a:p>
            <a:pPr algn="just"/>
            <a:r>
              <a:rPr lang="en-US" b="1" dirty="0">
                <a:solidFill>
                  <a:schemeClr val="accent1"/>
                </a:solidFill>
                <a:effectLst>
                  <a:outerShdw blurRad="38100" dist="38100" dir="2700000" algn="tl">
                    <a:srgbClr val="000000">
                      <a:alpha val="43137"/>
                    </a:srgbClr>
                  </a:outerShdw>
                </a:effectLst>
              </a:rPr>
              <a:t>LIMITATION OF AUTOMATION PROJECT OBSERVED IN SUGAR INDUSTRY.</a:t>
            </a:r>
          </a:p>
        </p:txBody>
      </p:sp>
      <p:sp>
        <p:nvSpPr>
          <p:cNvPr id="3" name="Content Placeholder 2">
            <a:extLst>
              <a:ext uri="{FF2B5EF4-FFF2-40B4-BE49-F238E27FC236}">
                <a16:creationId xmlns:a16="http://schemas.microsoft.com/office/drawing/2014/main" id="{73FA0FE1-948D-0D04-383A-6EA6205DBF81}"/>
              </a:ext>
            </a:extLst>
          </p:cNvPr>
          <p:cNvSpPr>
            <a:spLocks noGrp="1"/>
          </p:cNvSpPr>
          <p:nvPr>
            <p:ph idx="1"/>
          </p:nvPr>
        </p:nvSpPr>
        <p:spPr>
          <a:xfrm>
            <a:off x="1288472" y="1825625"/>
            <a:ext cx="10065327" cy="4351338"/>
          </a:xfrm>
        </p:spPr>
        <p:txBody>
          <a:bodyPr>
            <a:normAutofit/>
          </a:bodyPr>
          <a:lstStyle/>
          <a:p>
            <a:pPr marL="457200" indent="-457200">
              <a:buFont typeface="+mj-lt"/>
              <a:buAutoNum type="arabicPeriod"/>
            </a:pPr>
            <a:r>
              <a:rPr lang="en-US" sz="2000" dirty="0"/>
              <a:t>Plant Piping &amp; Instrumentation Diagrams are not available or not designed by Technical Experts.</a:t>
            </a:r>
          </a:p>
          <a:p>
            <a:pPr marL="457200" indent="-457200">
              <a:buFont typeface="+mj-lt"/>
              <a:buAutoNum type="arabicPeriod"/>
            </a:pPr>
            <a:r>
              <a:rPr lang="en-US" sz="2000" dirty="0"/>
              <a:t>Selection of measuring Instrument according to fluid properties to approach accuracy not considered.</a:t>
            </a:r>
          </a:p>
          <a:p>
            <a:pPr marL="457200" indent="-457200">
              <a:buFont typeface="+mj-lt"/>
              <a:buAutoNum type="arabicPeriod"/>
            </a:pPr>
            <a:r>
              <a:rPr lang="en-US" sz="2000" dirty="0"/>
              <a:t>Absence of calibration experts &amp; standard handling procedures.</a:t>
            </a:r>
          </a:p>
          <a:p>
            <a:pPr marL="457200" indent="-457200">
              <a:buFont typeface="+mj-lt"/>
              <a:buAutoNum type="arabicPeriod"/>
            </a:pPr>
            <a:r>
              <a:rPr lang="en-US" sz="2000" dirty="0"/>
              <a:t>Reluctant behavior of operators(Education gap, lack of trainings).</a:t>
            </a:r>
          </a:p>
          <a:p>
            <a:pPr marL="457200" indent="-457200">
              <a:buFont typeface="+mj-lt"/>
              <a:buAutoNum type="arabicPeriod"/>
            </a:pPr>
            <a:r>
              <a:rPr lang="en-US" sz="2000" dirty="0"/>
              <a:t>Logic improvements always needs feedback of operational staff about the problems they are facing actually. Communication gap a considerable factor that is mostly effect a project.</a:t>
            </a:r>
          </a:p>
          <a:p>
            <a:pPr marL="457200" indent="-457200" algn="just">
              <a:buFont typeface="+mj-lt"/>
              <a:buAutoNum type="arabicPeriod"/>
            </a:pPr>
            <a:r>
              <a:rPr lang="en-US" sz="2000" dirty="0"/>
              <a:t>Modification of machines without considering new demands raised by installed automation system accordingly.</a:t>
            </a:r>
          </a:p>
          <a:p>
            <a:pPr marL="457200" indent="-457200">
              <a:buFont typeface="+mj-lt"/>
              <a:buAutoNum type="arabicPeriod"/>
            </a:pPr>
            <a:r>
              <a:rPr lang="en-US" sz="2000" dirty="0"/>
              <a:t>Logic &amp; Tunings flexibility are not present in system software designed causing limitations to operate on automatic mode at different crushing rates.  </a:t>
            </a:r>
          </a:p>
          <a:p>
            <a:pPr marL="457200" indent="-457200">
              <a:buFont typeface="+mj-lt"/>
              <a:buAutoNum type="arabicPeriod"/>
            </a:pPr>
            <a:endParaRPr lang="en-US" sz="2000" dirty="0"/>
          </a:p>
          <a:p>
            <a:pPr marL="457200" indent="-457200">
              <a:buFont typeface="+mj-lt"/>
              <a:buAutoNum type="arabicPeriod"/>
            </a:pPr>
            <a:endParaRPr lang="en-US" sz="2000" dirty="0"/>
          </a:p>
          <a:p>
            <a:pPr marL="457200" indent="-457200">
              <a:buFont typeface="+mj-lt"/>
              <a:buAutoNum type="arabicPeriod"/>
            </a:pPr>
            <a:endParaRPr lang="en-US" sz="2000" dirty="0"/>
          </a:p>
          <a:p>
            <a:pPr marL="457200" indent="-457200">
              <a:buFont typeface="+mj-lt"/>
              <a:buAutoNum type="arabicPeriod"/>
            </a:pPr>
            <a:endParaRPr lang="en-US" sz="2000" dirty="0"/>
          </a:p>
          <a:p>
            <a:pPr marL="457200" indent="-457200">
              <a:buFont typeface="+mj-lt"/>
              <a:buAutoNum type="arabicPeriod"/>
            </a:pPr>
            <a:endParaRPr lang="en-US" sz="2000" dirty="0"/>
          </a:p>
        </p:txBody>
      </p:sp>
      <p:pic>
        <p:nvPicPr>
          <p:cNvPr id="4" name="Picture 3">
            <a:extLst>
              <a:ext uri="{FF2B5EF4-FFF2-40B4-BE49-F238E27FC236}">
                <a16:creationId xmlns:a16="http://schemas.microsoft.com/office/drawing/2014/main" id="{46E607B9-E5D5-B37D-7E88-51C9A83CC1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677" y="189706"/>
            <a:ext cx="1020417" cy="838200"/>
          </a:xfrm>
          <a:prstGeom prst="rect">
            <a:avLst/>
          </a:prstGeom>
        </p:spPr>
      </p:pic>
      <p:sp>
        <p:nvSpPr>
          <p:cNvPr id="5" name="Slide Number Placeholder 4">
            <a:extLst>
              <a:ext uri="{FF2B5EF4-FFF2-40B4-BE49-F238E27FC236}">
                <a16:creationId xmlns:a16="http://schemas.microsoft.com/office/drawing/2014/main" id="{4FC79263-89AC-C88B-2798-A046804A7C37}"/>
              </a:ext>
            </a:extLst>
          </p:cNvPr>
          <p:cNvSpPr>
            <a:spLocks noGrp="1"/>
          </p:cNvSpPr>
          <p:nvPr>
            <p:ph type="sldNum" sz="quarter" idx="12"/>
          </p:nvPr>
        </p:nvSpPr>
        <p:spPr/>
        <p:txBody>
          <a:bodyPr/>
          <a:lstStyle/>
          <a:p>
            <a:fld id="{7EFAC2F5-A98B-4B08-A895-DF091E8F58AA}" type="slidenum">
              <a:rPr lang="en-US" smtClean="0"/>
              <a:t>22</a:t>
            </a:fld>
            <a:r>
              <a:rPr lang="en-US" dirty="0"/>
              <a:t> of 23</a:t>
            </a:r>
          </a:p>
        </p:txBody>
      </p:sp>
    </p:spTree>
    <p:extLst>
      <p:ext uri="{BB962C8B-B14F-4D97-AF65-F5344CB8AC3E}">
        <p14:creationId xmlns:p14="http://schemas.microsoft.com/office/powerpoint/2010/main" val="33374850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2F948E-984D-4E3C-BD1F-3CD1DBF6DEAE}"/>
              </a:ext>
            </a:extLst>
          </p:cNvPr>
          <p:cNvSpPr>
            <a:spLocks noGrp="1"/>
          </p:cNvSpPr>
          <p:nvPr>
            <p:ph idx="1"/>
          </p:nvPr>
        </p:nvSpPr>
        <p:spPr>
          <a:xfrm>
            <a:off x="838200" y="2552769"/>
            <a:ext cx="10515600" cy="1752462"/>
          </a:xfrm>
        </p:spPr>
        <p:txBody>
          <a:bodyPr>
            <a:normAutofit/>
          </a:bodyPr>
          <a:lstStyle/>
          <a:p>
            <a:pPr marL="0" indent="0" algn="ctr">
              <a:buNone/>
            </a:pPr>
            <a:r>
              <a:rPr lang="en-US" sz="8800" dirty="0">
                <a:solidFill>
                  <a:srgbClr val="00FF00"/>
                </a:solidFill>
                <a:latin typeface="Jameel Noori Nastaleeq" panose="02000503000000020004" pitchFamily="2" charset="-78"/>
                <a:cs typeface="Jameel Noori Nastaleeq" panose="02000503000000020004" pitchFamily="2" charset="-78"/>
              </a:rPr>
              <a:t>THANKS</a:t>
            </a:r>
          </a:p>
        </p:txBody>
      </p:sp>
      <p:pic>
        <p:nvPicPr>
          <p:cNvPr id="4" name="Picture 3">
            <a:extLst>
              <a:ext uri="{FF2B5EF4-FFF2-40B4-BE49-F238E27FC236}">
                <a16:creationId xmlns:a16="http://schemas.microsoft.com/office/drawing/2014/main" id="{FA165F77-8638-4DBA-8CA3-243BEA21DA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399" y="222737"/>
            <a:ext cx="1020417" cy="838200"/>
          </a:xfrm>
          <a:prstGeom prst="rect">
            <a:avLst/>
          </a:prstGeom>
        </p:spPr>
      </p:pic>
      <p:sp>
        <p:nvSpPr>
          <p:cNvPr id="5" name="Slide Number Placeholder 4">
            <a:extLst>
              <a:ext uri="{FF2B5EF4-FFF2-40B4-BE49-F238E27FC236}">
                <a16:creationId xmlns:a16="http://schemas.microsoft.com/office/drawing/2014/main" id="{B34C7FFA-1BDF-8A63-08F4-A543F8F15839}"/>
              </a:ext>
            </a:extLst>
          </p:cNvPr>
          <p:cNvSpPr>
            <a:spLocks noGrp="1"/>
          </p:cNvSpPr>
          <p:nvPr>
            <p:ph type="sldNum" sz="quarter" idx="12"/>
          </p:nvPr>
        </p:nvSpPr>
        <p:spPr/>
        <p:txBody>
          <a:bodyPr/>
          <a:lstStyle/>
          <a:p>
            <a:fld id="{7EFAC2F5-A98B-4B08-A895-DF091E8F58AA}" type="slidenum">
              <a:rPr lang="en-US" smtClean="0"/>
              <a:t>23</a:t>
            </a:fld>
            <a:r>
              <a:rPr lang="en-US" dirty="0"/>
              <a:t> of 23</a:t>
            </a:r>
          </a:p>
        </p:txBody>
      </p:sp>
    </p:spTree>
    <p:extLst>
      <p:ext uri="{BB962C8B-B14F-4D97-AF65-F5344CB8AC3E}">
        <p14:creationId xmlns:p14="http://schemas.microsoft.com/office/powerpoint/2010/main" val="1459612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8FAD39F-D8F1-E029-5B3D-6932C2E3CD37}"/>
              </a:ext>
            </a:extLst>
          </p:cNvPr>
          <p:cNvSpPr>
            <a:spLocks noGrp="1"/>
          </p:cNvSpPr>
          <p:nvPr>
            <p:ph type="title"/>
          </p:nvPr>
        </p:nvSpPr>
        <p:spPr/>
        <p:txBody>
          <a:bodyPr/>
          <a:lstStyle/>
          <a:p>
            <a:pPr algn="ctr"/>
            <a:r>
              <a:rPr lang="en-US" b="1" dirty="0">
                <a:effectLst>
                  <a:outerShdw blurRad="38100" dist="38100" dir="2700000" algn="tl">
                    <a:srgbClr val="000000">
                      <a:alpha val="43137"/>
                    </a:srgbClr>
                  </a:outerShdw>
                </a:effectLst>
              </a:rPr>
              <a:t>HOW PROFITABILITY BE IMPROVED OF AN INDUSTRY?</a:t>
            </a:r>
          </a:p>
        </p:txBody>
      </p:sp>
      <p:sp>
        <p:nvSpPr>
          <p:cNvPr id="9" name="Content Placeholder 8">
            <a:extLst>
              <a:ext uri="{FF2B5EF4-FFF2-40B4-BE49-F238E27FC236}">
                <a16:creationId xmlns:a16="http://schemas.microsoft.com/office/drawing/2014/main" id="{FB05D77D-DC56-1458-0C02-C2C45B5CFA2D}"/>
              </a:ext>
            </a:extLst>
          </p:cNvPr>
          <p:cNvSpPr>
            <a:spLocks noGrp="1"/>
          </p:cNvSpPr>
          <p:nvPr>
            <p:ph idx="1"/>
          </p:nvPr>
        </p:nvSpPr>
        <p:spPr>
          <a:xfrm>
            <a:off x="838200" y="2241343"/>
            <a:ext cx="10515600" cy="2375314"/>
          </a:xfrm>
        </p:spPr>
        <p:txBody>
          <a:bodyPr>
            <a:normAutofit lnSpcReduction="10000"/>
          </a:bodyPr>
          <a:lstStyle/>
          <a:p>
            <a:r>
              <a:rPr lang="en-US" dirty="0">
                <a:effectLst>
                  <a:outerShdw blurRad="38100" dist="38100" dir="2700000" algn="tl">
                    <a:srgbClr val="000000">
                      <a:alpha val="43137"/>
                    </a:srgbClr>
                  </a:outerShdw>
                </a:effectLst>
              </a:rPr>
              <a:t>LOW COST RAW MATERIAL/INPUTS.</a:t>
            </a:r>
          </a:p>
          <a:p>
            <a:r>
              <a:rPr lang="en-US" b="1" i="1" dirty="0">
                <a:solidFill>
                  <a:srgbClr val="25E31B"/>
                </a:solidFill>
                <a:effectLst>
                  <a:outerShdw blurRad="38100" dist="38100" dir="2700000" algn="tl">
                    <a:srgbClr val="000000">
                      <a:alpha val="43137"/>
                    </a:srgbClr>
                  </a:outerShdw>
                </a:effectLst>
              </a:rPr>
              <a:t>HIGHLY EFFICIENT MACHINERY.</a:t>
            </a:r>
          </a:p>
          <a:p>
            <a:r>
              <a:rPr lang="en-US" b="1" i="1" dirty="0">
                <a:solidFill>
                  <a:srgbClr val="25E31B"/>
                </a:solidFill>
                <a:effectLst>
                  <a:outerShdw blurRad="38100" dist="38100" dir="2700000" algn="tl">
                    <a:srgbClr val="000000">
                      <a:alpha val="43137"/>
                    </a:srgbClr>
                  </a:outerShdw>
                </a:effectLst>
              </a:rPr>
              <a:t>REDUCE ENERGY LOSSES.</a:t>
            </a:r>
          </a:p>
          <a:p>
            <a:r>
              <a:rPr lang="en-US" b="1" i="1" dirty="0">
                <a:solidFill>
                  <a:srgbClr val="25E31B"/>
                </a:solidFill>
                <a:effectLst>
                  <a:outerShdw blurRad="38100" dist="38100" dir="2700000" algn="tl">
                    <a:srgbClr val="000000">
                      <a:alpha val="43137"/>
                    </a:srgbClr>
                  </a:outerShdw>
                </a:effectLst>
              </a:rPr>
              <a:t>INCREASE PRODUCTIVITY.</a:t>
            </a:r>
          </a:p>
          <a:p>
            <a:r>
              <a:rPr lang="en-US" b="1" i="1" dirty="0">
                <a:solidFill>
                  <a:srgbClr val="25E31B"/>
                </a:solidFill>
                <a:effectLst>
                  <a:outerShdw blurRad="38100" dist="38100" dir="2700000" algn="tl">
                    <a:srgbClr val="000000">
                      <a:alpha val="43137"/>
                    </a:srgbClr>
                  </a:outerShdw>
                </a:effectLst>
              </a:rPr>
              <a:t>LOW MAINTENANCE COST.</a:t>
            </a:r>
          </a:p>
          <a:p>
            <a:pPr marL="0" indent="0">
              <a:buNone/>
            </a:pPr>
            <a:endParaRPr lang="en-US" dirty="0">
              <a:effectLst>
                <a:outerShdw blurRad="38100" dist="38100" dir="2700000" algn="tl">
                  <a:srgbClr val="000000">
                    <a:alpha val="43137"/>
                  </a:srgbClr>
                </a:outerShdw>
              </a:effectLst>
            </a:endParaRPr>
          </a:p>
          <a:p>
            <a:pPr marL="0" indent="0">
              <a:buNone/>
            </a:pPr>
            <a:endParaRPr lang="en-US" dirty="0"/>
          </a:p>
          <a:p>
            <a:pPr marL="0" indent="0">
              <a:buNone/>
            </a:pPr>
            <a:endParaRPr lang="en-US" dirty="0"/>
          </a:p>
        </p:txBody>
      </p:sp>
      <p:pic>
        <p:nvPicPr>
          <p:cNvPr id="6" name="Picture 5">
            <a:extLst>
              <a:ext uri="{FF2B5EF4-FFF2-40B4-BE49-F238E27FC236}">
                <a16:creationId xmlns:a16="http://schemas.microsoft.com/office/drawing/2014/main" id="{7D800B9D-98B0-DECE-473F-610B536485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677" y="189706"/>
            <a:ext cx="1020417" cy="838200"/>
          </a:xfrm>
          <a:prstGeom prst="rect">
            <a:avLst/>
          </a:prstGeom>
        </p:spPr>
      </p:pic>
      <p:sp>
        <p:nvSpPr>
          <p:cNvPr id="2" name="Slide Number Placeholder 1">
            <a:extLst>
              <a:ext uri="{FF2B5EF4-FFF2-40B4-BE49-F238E27FC236}">
                <a16:creationId xmlns:a16="http://schemas.microsoft.com/office/drawing/2014/main" id="{F7FABE87-18ED-E4A6-8C2E-492B053C1A89}"/>
              </a:ext>
            </a:extLst>
          </p:cNvPr>
          <p:cNvSpPr>
            <a:spLocks noGrp="1"/>
          </p:cNvSpPr>
          <p:nvPr>
            <p:ph type="sldNum" sz="quarter" idx="12"/>
          </p:nvPr>
        </p:nvSpPr>
        <p:spPr/>
        <p:txBody>
          <a:bodyPr/>
          <a:lstStyle/>
          <a:p>
            <a:fld id="{7EFAC2F5-A98B-4B08-A895-DF091E8F58AA}" type="slidenum">
              <a:rPr lang="en-US" smtClean="0"/>
              <a:t>3</a:t>
            </a:fld>
            <a:r>
              <a:rPr lang="en-US" dirty="0"/>
              <a:t> of 23</a:t>
            </a:r>
          </a:p>
        </p:txBody>
      </p:sp>
    </p:spTree>
    <p:extLst>
      <p:ext uri="{BB962C8B-B14F-4D97-AF65-F5344CB8AC3E}">
        <p14:creationId xmlns:p14="http://schemas.microsoft.com/office/powerpoint/2010/main" val="2802774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ADD278C-A1EB-18D4-74FB-27B8D26D2DCD}"/>
              </a:ext>
            </a:extLst>
          </p:cNvPr>
          <p:cNvSpPr>
            <a:spLocks noGrp="1"/>
          </p:cNvSpPr>
          <p:nvPr>
            <p:ph idx="1"/>
          </p:nvPr>
        </p:nvSpPr>
        <p:spPr>
          <a:xfrm>
            <a:off x="168812" y="1992864"/>
            <a:ext cx="11718388" cy="4351338"/>
          </a:xfrm>
        </p:spPr>
        <p:txBody>
          <a:bodyPr/>
          <a:lstStyle/>
          <a:p>
            <a:pPr algn="just"/>
            <a:r>
              <a:rPr lang="en-US" dirty="0">
                <a:solidFill>
                  <a:srgbClr val="7030A0"/>
                </a:solidFill>
              </a:rPr>
              <a:t>REPLACEMENT OF STEAM TURBINES WITH ELECTRIC MOTORS INTEGRATED WITH VARIABLE SPEED DRIVES.</a:t>
            </a:r>
          </a:p>
          <a:p>
            <a:pPr marL="914400" lvl="1" indent="-457200" algn="just">
              <a:buFont typeface="+mj-lt"/>
              <a:buAutoNum type="arabicPeriod"/>
            </a:pPr>
            <a:r>
              <a:rPr lang="en-US" dirty="0"/>
              <a:t>Over all machine efficiency of Steam turbine 25% to 35 % less than electric motors. Turbines are effective with a reason of high starting torque which can now be compensated by using VFDs even on high torque application. Machine efficiency defined as total energy`s part converted into work done.  </a:t>
            </a:r>
          </a:p>
        </p:txBody>
      </p:sp>
      <p:sp>
        <p:nvSpPr>
          <p:cNvPr id="7" name="Title 6">
            <a:extLst>
              <a:ext uri="{FF2B5EF4-FFF2-40B4-BE49-F238E27FC236}">
                <a16:creationId xmlns:a16="http://schemas.microsoft.com/office/drawing/2014/main" id="{2B279161-04A1-EC70-E6EB-0B7CD27ACACA}"/>
              </a:ext>
            </a:extLst>
          </p:cNvPr>
          <p:cNvSpPr>
            <a:spLocks noGrp="1"/>
          </p:cNvSpPr>
          <p:nvPr>
            <p:ph type="title"/>
          </p:nvPr>
        </p:nvSpPr>
        <p:spPr/>
        <p:txBody>
          <a:bodyPr/>
          <a:lstStyle/>
          <a:p>
            <a:pPr algn="ctr"/>
            <a:r>
              <a:rPr lang="en-US" b="1" dirty="0">
                <a:solidFill>
                  <a:schemeClr val="accent1">
                    <a:lumMod val="75000"/>
                  </a:schemeClr>
                </a:solidFill>
                <a:effectLst>
                  <a:outerShdw blurRad="38100" dist="38100" dir="2700000" algn="tl">
                    <a:srgbClr val="000000">
                      <a:alpha val="43137"/>
                    </a:srgbClr>
                  </a:outerShdw>
                </a:effectLst>
              </a:rPr>
              <a:t>HIGHLY EFFICIENT MACHINERY.</a:t>
            </a:r>
            <a:br>
              <a:rPr lang="en-US" b="1" dirty="0">
                <a:solidFill>
                  <a:schemeClr val="accent1">
                    <a:lumMod val="75000"/>
                  </a:schemeClr>
                </a:solidFill>
                <a:effectLst>
                  <a:outerShdw blurRad="38100" dist="38100" dir="2700000" algn="tl">
                    <a:srgbClr val="000000">
                      <a:alpha val="43137"/>
                    </a:srgbClr>
                  </a:outerShdw>
                </a:effectLst>
              </a:rPr>
            </a:br>
            <a:endParaRPr lang="en-US" dirty="0">
              <a:solidFill>
                <a:schemeClr val="accent1">
                  <a:lumMod val="75000"/>
                </a:schemeClr>
              </a:solidFill>
            </a:endParaRPr>
          </a:p>
        </p:txBody>
      </p:sp>
      <p:sp>
        <p:nvSpPr>
          <p:cNvPr id="9" name="Callout: Right Arrow 8">
            <a:extLst>
              <a:ext uri="{FF2B5EF4-FFF2-40B4-BE49-F238E27FC236}">
                <a16:creationId xmlns:a16="http://schemas.microsoft.com/office/drawing/2014/main" id="{9B432706-4FF5-4572-5AFE-6D3D9912F878}"/>
              </a:ext>
            </a:extLst>
          </p:cNvPr>
          <p:cNvSpPr/>
          <p:nvPr/>
        </p:nvSpPr>
        <p:spPr>
          <a:xfrm>
            <a:off x="6096000" y="4664764"/>
            <a:ext cx="2255123" cy="477079"/>
          </a:xfrm>
          <a:prstGeom prst="rightArrowCallou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MACHINE</a:t>
            </a:r>
          </a:p>
        </p:txBody>
      </p:sp>
      <p:sp>
        <p:nvSpPr>
          <p:cNvPr id="14" name="Arrow: Right 13">
            <a:extLst>
              <a:ext uri="{FF2B5EF4-FFF2-40B4-BE49-F238E27FC236}">
                <a16:creationId xmlns:a16="http://schemas.microsoft.com/office/drawing/2014/main" id="{94556581-3188-8286-7B85-C19BC5998F89}"/>
              </a:ext>
            </a:extLst>
          </p:cNvPr>
          <p:cNvSpPr/>
          <p:nvPr/>
        </p:nvSpPr>
        <p:spPr>
          <a:xfrm>
            <a:off x="3414575" y="4664764"/>
            <a:ext cx="2681425" cy="477079"/>
          </a:xfrm>
          <a:prstGeom prst="rightArrow">
            <a:avLst/>
          </a:prstGeom>
          <a:solidFill>
            <a:srgbClr val="25E3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TOTAL ENERGY</a:t>
            </a:r>
          </a:p>
        </p:txBody>
      </p:sp>
      <p:sp>
        <p:nvSpPr>
          <p:cNvPr id="15" name="Arrow: Down 14">
            <a:extLst>
              <a:ext uri="{FF2B5EF4-FFF2-40B4-BE49-F238E27FC236}">
                <a16:creationId xmlns:a16="http://schemas.microsoft.com/office/drawing/2014/main" id="{4670FC34-E247-B234-345D-DB9F3A499AA2}"/>
              </a:ext>
            </a:extLst>
          </p:cNvPr>
          <p:cNvSpPr/>
          <p:nvPr/>
        </p:nvSpPr>
        <p:spPr>
          <a:xfrm>
            <a:off x="6612835" y="5141843"/>
            <a:ext cx="159026" cy="5028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BDEE381-B6B4-3398-3566-8DD4C444171A}"/>
              </a:ext>
            </a:extLst>
          </p:cNvPr>
          <p:cNvSpPr/>
          <p:nvPr/>
        </p:nvSpPr>
        <p:spPr>
          <a:xfrm>
            <a:off x="8351123" y="4697549"/>
            <a:ext cx="1399011" cy="4115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WORK DONE</a:t>
            </a:r>
          </a:p>
        </p:txBody>
      </p:sp>
      <p:sp>
        <p:nvSpPr>
          <p:cNvPr id="23" name="Rectangle 22">
            <a:extLst>
              <a:ext uri="{FF2B5EF4-FFF2-40B4-BE49-F238E27FC236}">
                <a16:creationId xmlns:a16="http://schemas.microsoft.com/office/drawing/2014/main" id="{B95D1B67-9187-196C-536F-8874BFF6C872}"/>
              </a:ext>
            </a:extLst>
          </p:cNvPr>
          <p:cNvSpPr/>
          <p:nvPr/>
        </p:nvSpPr>
        <p:spPr>
          <a:xfrm>
            <a:off x="6130970" y="5631154"/>
            <a:ext cx="1350499" cy="26369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LOSSES</a:t>
            </a:r>
          </a:p>
        </p:txBody>
      </p:sp>
      <p:pic>
        <p:nvPicPr>
          <p:cNvPr id="25" name="Picture 24">
            <a:extLst>
              <a:ext uri="{FF2B5EF4-FFF2-40B4-BE49-F238E27FC236}">
                <a16:creationId xmlns:a16="http://schemas.microsoft.com/office/drawing/2014/main" id="{7C4EACB7-C190-38D1-069F-BDB95FFD23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677" y="189706"/>
            <a:ext cx="1020417" cy="838200"/>
          </a:xfrm>
          <a:prstGeom prst="rect">
            <a:avLst/>
          </a:prstGeom>
        </p:spPr>
      </p:pic>
      <p:sp>
        <p:nvSpPr>
          <p:cNvPr id="2" name="Slide Number Placeholder 1">
            <a:extLst>
              <a:ext uri="{FF2B5EF4-FFF2-40B4-BE49-F238E27FC236}">
                <a16:creationId xmlns:a16="http://schemas.microsoft.com/office/drawing/2014/main" id="{A4C24A70-8D4D-EF75-1CA8-A445D7475888}"/>
              </a:ext>
            </a:extLst>
          </p:cNvPr>
          <p:cNvSpPr>
            <a:spLocks noGrp="1"/>
          </p:cNvSpPr>
          <p:nvPr>
            <p:ph type="sldNum" sz="quarter" idx="12"/>
          </p:nvPr>
        </p:nvSpPr>
        <p:spPr/>
        <p:txBody>
          <a:bodyPr/>
          <a:lstStyle/>
          <a:p>
            <a:fld id="{7EFAC2F5-A98B-4B08-A895-DF091E8F58AA}" type="slidenum">
              <a:rPr lang="en-US" smtClean="0"/>
              <a:t>4</a:t>
            </a:fld>
            <a:r>
              <a:rPr lang="en-US" dirty="0"/>
              <a:t> of 23</a:t>
            </a:r>
          </a:p>
        </p:txBody>
      </p:sp>
    </p:spTree>
    <p:extLst>
      <p:ext uri="{BB962C8B-B14F-4D97-AF65-F5344CB8AC3E}">
        <p14:creationId xmlns:p14="http://schemas.microsoft.com/office/powerpoint/2010/main" val="511993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CEE30B-FADF-1BE0-06F8-20691EDCD6C0}"/>
              </a:ext>
            </a:extLst>
          </p:cNvPr>
          <p:cNvSpPr>
            <a:spLocks noGrp="1"/>
          </p:cNvSpPr>
          <p:nvPr>
            <p:ph idx="1"/>
          </p:nvPr>
        </p:nvSpPr>
        <p:spPr/>
        <p:txBody>
          <a:bodyPr>
            <a:normAutofit/>
          </a:bodyPr>
          <a:lstStyle/>
          <a:p>
            <a:pPr marL="0" indent="0" algn="just">
              <a:buNone/>
            </a:pPr>
            <a:r>
              <a:rPr lang="en-US" sz="2400" dirty="0"/>
              <a:t>We have shredder with two couple motors installed 2500 Kw power each operated with VFDs. Following observation being shared getting online data recording by DCS system.</a:t>
            </a:r>
          </a:p>
          <a:p>
            <a:pPr marL="514350" indent="-514350" algn="just">
              <a:buFont typeface="+mj-lt"/>
              <a:buAutoNum type="arabicPeriod"/>
            </a:pPr>
            <a:r>
              <a:rPr lang="en-US" sz="2400" dirty="0"/>
              <a:t>Induction motors with VFD integration are high response impulse torque counter  machines that is 200% to 300%, more speed effective as compare to Steam Turbines. </a:t>
            </a:r>
          </a:p>
          <a:p>
            <a:pPr marL="514350" indent="-514350" algn="just">
              <a:buFont typeface="+mj-lt"/>
              <a:buAutoNum type="arabicPeriod"/>
            </a:pPr>
            <a:r>
              <a:rPr lang="en-US" sz="2400" dirty="0"/>
              <a:t>High Angular inertia resulting in smooth preparation of cane that can be observed in turbine application, rpm varies 100 to 200 in regular operation that is 10 to 20 rpm in case of Electrical system. </a:t>
            </a:r>
          </a:p>
          <a:p>
            <a:pPr marL="514350" indent="-514350" algn="just">
              <a:buFont typeface="+mj-lt"/>
              <a:buAutoNum type="arabicPeriod"/>
            </a:pPr>
            <a:r>
              <a:rPr lang="en-US" sz="2400" dirty="0"/>
              <a:t>Minimum variation in system leads to stability also resulting in energy saving which is an efficiency enhancement.</a:t>
            </a:r>
          </a:p>
          <a:p>
            <a:pPr marL="514350" indent="-514350" algn="just">
              <a:buFont typeface="+mj-lt"/>
              <a:buAutoNum type="arabicPeriod"/>
            </a:pPr>
            <a:endParaRPr lang="en-US" sz="2400" dirty="0"/>
          </a:p>
        </p:txBody>
      </p:sp>
      <p:pic>
        <p:nvPicPr>
          <p:cNvPr id="5" name="Picture 4">
            <a:extLst>
              <a:ext uri="{FF2B5EF4-FFF2-40B4-BE49-F238E27FC236}">
                <a16:creationId xmlns:a16="http://schemas.microsoft.com/office/drawing/2014/main" id="{6986F749-9284-11D2-E496-4F215A64DF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677" y="189706"/>
            <a:ext cx="1020417" cy="838200"/>
          </a:xfrm>
          <a:prstGeom prst="rect">
            <a:avLst/>
          </a:prstGeom>
        </p:spPr>
      </p:pic>
      <p:sp>
        <p:nvSpPr>
          <p:cNvPr id="2" name="Slide Number Placeholder 1">
            <a:extLst>
              <a:ext uri="{FF2B5EF4-FFF2-40B4-BE49-F238E27FC236}">
                <a16:creationId xmlns:a16="http://schemas.microsoft.com/office/drawing/2014/main" id="{245672BB-21D5-C689-170A-01FDFB0987D3}"/>
              </a:ext>
            </a:extLst>
          </p:cNvPr>
          <p:cNvSpPr>
            <a:spLocks noGrp="1"/>
          </p:cNvSpPr>
          <p:nvPr>
            <p:ph type="sldNum" sz="quarter" idx="12"/>
          </p:nvPr>
        </p:nvSpPr>
        <p:spPr/>
        <p:txBody>
          <a:bodyPr/>
          <a:lstStyle/>
          <a:p>
            <a:fld id="{7EFAC2F5-A98B-4B08-A895-DF091E8F58AA}" type="slidenum">
              <a:rPr lang="en-US" smtClean="0"/>
              <a:t>5</a:t>
            </a:fld>
            <a:r>
              <a:rPr lang="en-US" dirty="0"/>
              <a:t> of 23</a:t>
            </a:r>
          </a:p>
        </p:txBody>
      </p:sp>
    </p:spTree>
    <p:extLst>
      <p:ext uri="{BB962C8B-B14F-4D97-AF65-F5344CB8AC3E}">
        <p14:creationId xmlns:p14="http://schemas.microsoft.com/office/powerpoint/2010/main" val="857613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5175BC4-F8E9-B9EA-C11A-E60AC8E0DFE9}"/>
              </a:ext>
            </a:extLst>
          </p:cNvPr>
          <p:cNvSpPr/>
          <p:nvPr/>
        </p:nvSpPr>
        <p:spPr>
          <a:xfrm>
            <a:off x="4549640" y="3789260"/>
            <a:ext cx="2765561" cy="1863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2B853BF-431C-051A-458C-CE08F817E402}"/>
              </a:ext>
            </a:extLst>
          </p:cNvPr>
          <p:cNvSpPr>
            <a:spLocks noGrp="1"/>
          </p:cNvSpPr>
          <p:nvPr>
            <p:ph type="title"/>
          </p:nvPr>
        </p:nvSpPr>
        <p:spPr/>
        <p:txBody>
          <a:bodyPr/>
          <a:lstStyle/>
          <a:p>
            <a:endParaRPr lang="en-US" dirty="0"/>
          </a:p>
        </p:txBody>
      </p:sp>
      <p:pic>
        <p:nvPicPr>
          <p:cNvPr id="4" name="Picture 3">
            <a:extLst>
              <a:ext uri="{FF2B5EF4-FFF2-40B4-BE49-F238E27FC236}">
                <a16:creationId xmlns:a16="http://schemas.microsoft.com/office/drawing/2014/main" id="{3BB36D10-8A57-184E-B780-F44FEAE0B2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677" y="189706"/>
            <a:ext cx="1020417" cy="838200"/>
          </a:xfrm>
          <a:prstGeom prst="rect">
            <a:avLst/>
          </a:prstGeom>
        </p:spPr>
      </p:pic>
      <p:sp>
        <p:nvSpPr>
          <p:cNvPr id="7" name="Plaque 6">
            <a:extLst>
              <a:ext uri="{FF2B5EF4-FFF2-40B4-BE49-F238E27FC236}">
                <a16:creationId xmlns:a16="http://schemas.microsoft.com/office/drawing/2014/main" id="{5F7A5C2F-1909-67D2-AC70-EC9D93E8C70B}"/>
              </a:ext>
            </a:extLst>
          </p:cNvPr>
          <p:cNvSpPr/>
          <p:nvPr/>
        </p:nvSpPr>
        <p:spPr>
          <a:xfrm>
            <a:off x="7315201" y="3429000"/>
            <a:ext cx="1802294" cy="914400"/>
          </a:xfrm>
          <a:prstGeom prst="plaqu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dirty="0"/>
              <a:t>Motor</a:t>
            </a:r>
          </a:p>
          <a:p>
            <a:pPr algn="ctr"/>
            <a:r>
              <a:rPr lang="en-US" dirty="0"/>
              <a:t>2500Kw/690V</a:t>
            </a:r>
          </a:p>
          <a:p>
            <a:pPr algn="ctr"/>
            <a:endParaRPr lang="en-US" dirty="0"/>
          </a:p>
        </p:txBody>
      </p:sp>
      <p:sp>
        <p:nvSpPr>
          <p:cNvPr id="10" name="Plaque 9">
            <a:extLst>
              <a:ext uri="{FF2B5EF4-FFF2-40B4-BE49-F238E27FC236}">
                <a16:creationId xmlns:a16="http://schemas.microsoft.com/office/drawing/2014/main" id="{24A8B80E-DD8A-314C-5E99-9D27F1BEAD32}"/>
              </a:ext>
            </a:extLst>
          </p:cNvPr>
          <p:cNvSpPr/>
          <p:nvPr/>
        </p:nvSpPr>
        <p:spPr>
          <a:xfrm>
            <a:off x="2763080" y="3429000"/>
            <a:ext cx="1802294" cy="914400"/>
          </a:xfrm>
          <a:prstGeom prst="plaqu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Motor</a:t>
            </a:r>
          </a:p>
          <a:p>
            <a:pPr algn="ctr"/>
            <a:r>
              <a:rPr lang="en-US" dirty="0"/>
              <a:t>2500Kw/690V</a:t>
            </a:r>
          </a:p>
        </p:txBody>
      </p:sp>
      <p:sp>
        <p:nvSpPr>
          <p:cNvPr id="12" name="Flowchart: Direct Access Storage 11">
            <a:extLst>
              <a:ext uri="{FF2B5EF4-FFF2-40B4-BE49-F238E27FC236}">
                <a16:creationId xmlns:a16="http://schemas.microsoft.com/office/drawing/2014/main" id="{EC4AA20F-9DB8-42BF-971F-B89859553D68}"/>
              </a:ext>
            </a:extLst>
          </p:cNvPr>
          <p:cNvSpPr/>
          <p:nvPr/>
        </p:nvSpPr>
        <p:spPr>
          <a:xfrm>
            <a:off x="6732728" y="3653356"/>
            <a:ext cx="357805" cy="414130"/>
          </a:xfrm>
          <a:prstGeom prst="flowChartMagneticDrum">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3" name="Flowchart: Direct Access Storage 12">
            <a:extLst>
              <a:ext uri="{FF2B5EF4-FFF2-40B4-BE49-F238E27FC236}">
                <a16:creationId xmlns:a16="http://schemas.microsoft.com/office/drawing/2014/main" id="{C286E25D-A0C1-8E8A-9BC7-50BC11DA5FF5}"/>
              </a:ext>
            </a:extLst>
          </p:cNvPr>
          <p:cNvSpPr/>
          <p:nvPr/>
        </p:nvSpPr>
        <p:spPr>
          <a:xfrm>
            <a:off x="4721091" y="3679135"/>
            <a:ext cx="357805" cy="414130"/>
          </a:xfrm>
          <a:prstGeom prst="flowChartMagneticDrum">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6" name="Flowchart: Alternate Process 15">
            <a:extLst>
              <a:ext uri="{FF2B5EF4-FFF2-40B4-BE49-F238E27FC236}">
                <a16:creationId xmlns:a16="http://schemas.microsoft.com/office/drawing/2014/main" id="{CC9EF04E-DC8A-606E-0F43-A8A96392BC1F}"/>
              </a:ext>
            </a:extLst>
          </p:cNvPr>
          <p:cNvSpPr/>
          <p:nvPr/>
        </p:nvSpPr>
        <p:spPr>
          <a:xfrm>
            <a:off x="5204792" y="3403221"/>
            <a:ext cx="1382781" cy="914400"/>
          </a:xfrm>
          <a:prstGeom prst="flowChartAlternateProcess">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a:t>SHREDDER</a:t>
            </a:r>
          </a:p>
        </p:txBody>
      </p:sp>
      <p:sp>
        <p:nvSpPr>
          <p:cNvPr id="17" name="Flowchart: Manual Operation 16">
            <a:extLst>
              <a:ext uri="{FF2B5EF4-FFF2-40B4-BE49-F238E27FC236}">
                <a16:creationId xmlns:a16="http://schemas.microsoft.com/office/drawing/2014/main" id="{1708F43A-A487-8BE1-A703-BAA5CDAB11CB}"/>
              </a:ext>
            </a:extLst>
          </p:cNvPr>
          <p:cNvSpPr/>
          <p:nvPr/>
        </p:nvSpPr>
        <p:spPr>
          <a:xfrm>
            <a:off x="4850296" y="2626346"/>
            <a:ext cx="2115506" cy="802654"/>
          </a:xfrm>
          <a:prstGeom prst="flowChartManualOperatio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E3DEE6A1-273A-C121-FC43-86A5EEF14D12}"/>
              </a:ext>
            </a:extLst>
          </p:cNvPr>
          <p:cNvSpPr/>
          <p:nvPr/>
        </p:nvSpPr>
        <p:spPr>
          <a:xfrm>
            <a:off x="9880116" y="2768842"/>
            <a:ext cx="991139" cy="2040835"/>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95000"/>
                    <a:lumOff val="5000"/>
                  </a:schemeClr>
                </a:solidFill>
              </a:rPr>
              <a:t>SLAVE</a:t>
            </a:r>
          </a:p>
          <a:p>
            <a:pPr algn="ctr"/>
            <a:r>
              <a:rPr lang="en-US" dirty="0">
                <a:solidFill>
                  <a:schemeClr val="tx1">
                    <a:lumMod val="95000"/>
                    <a:lumOff val="5000"/>
                  </a:schemeClr>
                </a:solidFill>
              </a:rPr>
              <a:t>VFD</a:t>
            </a:r>
          </a:p>
          <a:p>
            <a:pPr algn="ctr"/>
            <a:r>
              <a:rPr lang="en-US" dirty="0">
                <a:solidFill>
                  <a:schemeClr val="tx1">
                    <a:lumMod val="95000"/>
                    <a:lumOff val="5000"/>
                  </a:schemeClr>
                </a:solidFill>
              </a:rPr>
              <a:t>3400</a:t>
            </a:r>
          </a:p>
          <a:p>
            <a:pPr algn="ctr"/>
            <a:r>
              <a:rPr lang="en-US" dirty="0">
                <a:solidFill>
                  <a:schemeClr val="tx1">
                    <a:lumMod val="95000"/>
                    <a:lumOff val="5000"/>
                  </a:schemeClr>
                </a:solidFill>
              </a:rPr>
              <a:t>KVA</a:t>
            </a:r>
          </a:p>
          <a:p>
            <a:pPr algn="ctr"/>
            <a:endParaRPr lang="en-US" dirty="0"/>
          </a:p>
        </p:txBody>
      </p:sp>
      <p:sp>
        <p:nvSpPr>
          <p:cNvPr id="22" name="Rectangle 21">
            <a:extLst>
              <a:ext uri="{FF2B5EF4-FFF2-40B4-BE49-F238E27FC236}">
                <a16:creationId xmlns:a16="http://schemas.microsoft.com/office/drawing/2014/main" id="{A21A2631-5566-B1B2-036F-5EE0743B65D1}"/>
              </a:ext>
            </a:extLst>
          </p:cNvPr>
          <p:cNvSpPr/>
          <p:nvPr/>
        </p:nvSpPr>
        <p:spPr>
          <a:xfrm>
            <a:off x="1105895" y="2757117"/>
            <a:ext cx="991139" cy="2040835"/>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95000"/>
                    <a:lumOff val="5000"/>
                  </a:schemeClr>
                </a:solidFill>
              </a:rPr>
              <a:t>MASTERVFD</a:t>
            </a:r>
          </a:p>
          <a:p>
            <a:pPr algn="ctr"/>
            <a:r>
              <a:rPr lang="en-US" dirty="0">
                <a:solidFill>
                  <a:schemeClr val="tx1">
                    <a:lumMod val="95000"/>
                    <a:lumOff val="5000"/>
                  </a:schemeClr>
                </a:solidFill>
              </a:rPr>
              <a:t>3400</a:t>
            </a:r>
          </a:p>
          <a:p>
            <a:pPr algn="ctr"/>
            <a:r>
              <a:rPr lang="en-US" dirty="0">
                <a:solidFill>
                  <a:schemeClr val="tx1">
                    <a:lumMod val="95000"/>
                    <a:lumOff val="5000"/>
                  </a:schemeClr>
                </a:solidFill>
              </a:rPr>
              <a:t>KVA</a:t>
            </a:r>
          </a:p>
          <a:p>
            <a:pPr algn="ctr"/>
            <a:endParaRPr lang="en-US" dirty="0"/>
          </a:p>
        </p:txBody>
      </p:sp>
      <p:sp>
        <p:nvSpPr>
          <p:cNvPr id="27" name="Flowchart: Process 26">
            <a:extLst>
              <a:ext uri="{FF2B5EF4-FFF2-40B4-BE49-F238E27FC236}">
                <a16:creationId xmlns:a16="http://schemas.microsoft.com/office/drawing/2014/main" id="{A8A0826C-E9D2-BD43-2A30-34D51CB568C3}"/>
              </a:ext>
            </a:extLst>
          </p:cNvPr>
          <p:cNvSpPr/>
          <p:nvPr/>
        </p:nvSpPr>
        <p:spPr>
          <a:xfrm>
            <a:off x="1736035" y="2014330"/>
            <a:ext cx="8507895" cy="45719"/>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Arrow: Left 27">
            <a:extLst>
              <a:ext uri="{FF2B5EF4-FFF2-40B4-BE49-F238E27FC236}">
                <a16:creationId xmlns:a16="http://schemas.microsoft.com/office/drawing/2014/main" id="{E0C49BD3-471A-CCEF-7ED4-E5EC7D238EE6}"/>
              </a:ext>
            </a:extLst>
          </p:cNvPr>
          <p:cNvSpPr/>
          <p:nvPr/>
        </p:nvSpPr>
        <p:spPr>
          <a:xfrm>
            <a:off x="8322365" y="3105357"/>
            <a:ext cx="1557751" cy="200611"/>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9" name="Arrow: Right 28">
            <a:extLst>
              <a:ext uri="{FF2B5EF4-FFF2-40B4-BE49-F238E27FC236}">
                <a16:creationId xmlns:a16="http://schemas.microsoft.com/office/drawing/2014/main" id="{5E9FB74B-07CF-8B0E-352A-929300F983AF}"/>
              </a:ext>
            </a:extLst>
          </p:cNvPr>
          <p:cNvSpPr/>
          <p:nvPr/>
        </p:nvSpPr>
        <p:spPr>
          <a:xfrm>
            <a:off x="2097035" y="3059639"/>
            <a:ext cx="1612950" cy="200610"/>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FC6C8E6F-C3BC-021E-470B-A701C8CE9B8E}"/>
              </a:ext>
            </a:extLst>
          </p:cNvPr>
          <p:cNvSpPr/>
          <p:nvPr/>
        </p:nvSpPr>
        <p:spPr>
          <a:xfrm>
            <a:off x="3207027" y="3020744"/>
            <a:ext cx="914400" cy="4082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F23A2628-BF19-CDAC-5EC3-4EE5B1EDF335}"/>
              </a:ext>
            </a:extLst>
          </p:cNvPr>
          <p:cNvSpPr/>
          <p:nvPr/>
        </p:nvSpPr>
        <p:spPr>
          <a:xfrm>
            <a:off x="7729641" y="3027673"/>
            <a:ext cx="914400" cy="4082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45F603D4-CD34-5BEF-5B50-F53D5F02E344}"/>
              </a:ext>
            </a:extLst>
          </p:cNvPr>
          <p:cNvSpPr/>
          <p:nvPr/>
        </p:nvSpPr>
        <p:spPr>
          <a:xfrm>
            <a:off x="1736035" y="2030141"/>
            <a:ext cx="45719" cy="7387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1099EA71-E4B5-E27F-7CE6-1FE917074670}"/>
              </a:ext>
            </a:extLst>
          </p:cNvPr>
          <p:cNvSpPr/>
          <p:nvPr/>
        </p:nvSpPr>
        <p:spPr>
          <a:xfrm>
            <a:off x="10221070" y="2030130"/>
            <a:ext cx="45719" cy="7387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2FC542A8-D260-93E1-8EA6-B7C4455DBACD}"/>
              </a:ext>
            </a:extLst>
          </p:cNvPr>
          <p:cNvSpPr/>
          <p:nvPr/>
        </p:nvSpPr>
        <p:spPr>
          <a:xfrm>
            <a:off x="4899993" y="1859605"/>
            <a:ext cx="1784202" cy="40648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Soft Link</a:t>
            </a:r>
          </a:p>
        </p:txBody>
      </p:sp>
      <p:sp>
        <p:nvSpPr>
          <p:cNvPr id="36" name="Cross 35">
            <a:extLst>
              <a:ext uri="{FF2B5EF4-FFF2-40B4-BE49-F238E27FC236}">
                <a16:creationId xmlns:a16="http://schemas.microsoft.com/office/drawing/2014/main" id="{D12BEEA4-F959-98EA-3128-2B11F68C9952}"/>
              </a:ext>
            </a:extLst>
          </p:cNvPr>
          <p:cNvSpPr/>
          <p:nvPr/>
        </p:nvSpPr>
        <p:spPr>
          <a:xfrm>
            <a:off x="922290" y="5047243"/>
            <a:ext cx="1358347" cy="806044"/>
          </a:xfrm>
          <a:prstGeom prst="plus">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solidFill>
                  <a:schemeClr val="tx1">
                    <a:lumMod val="95000"/>
                    <a:lumOff val="5000"/>
                  </a:schemeClr>
                </a:solidFill>
              </a:rPr>
              <a:t>11KV/690V</a:t>
            </a:r>
          </a:p>
        </p:txBody>
      </p:sp>
      <p:sp>
        <p:nvSpPr>
          <p:cNvPr id="38" name="Rectangle 37">
            <a:extLst>
              <a:ext uri="{FF2B5EF4-FFF2-40B4-BE49-F238E27FC236}">
                <a16:creationId xmlns:a16="http://schemas.microsoft.com/office/drawing/2014/main" id="{968D9DCC-E6D1-1D9A-9DD5-3C09446089A7}"/>
              </a:ext>
            </a:extLst>
          </p:cNvPr>
          <p:cNvSpPr/>
          <p:nvPr/>
        </p:nvSpPr>
        <p:spPr>
          <a:xfrm>
            <a:off x="1601463" y="4797952"/>
            <a:ext cx="134572" cy="24929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0E0C305F-A590-7DF3-5841-CAB760AB3DC5}"/>
              </a:ext>
            </a:extLst>
          </p:cNvPr>
          <p:cNvSpPr/>
          <p:nvPr/>
        </p:nvSpPr>
        <p:spPr>
          <a:xfrm>
            <a:off x="10266789" y="4819968"/>
            <a:ext cx="134572" cy="24929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40" name="Cross 39">
            <a:extLst>
              <a:ext uri="{FF2B5EF4-FFF2-40B4-BE49-F238E27FC236}">
                <a16:creationId xmlns:a16="http://schemas.microsoft.com/office/drawing/2014/main" id="{16905D15-46FB-E968-616E-75CF89C077A7}"/>
              </a:ext>
            </a:extLst>
          </p:cNvPr>
          <p:cNvSpPr/>
          <p:nvPr/>
        </p:nvSpPr>
        <p:spPr>
          <a:xfrm>
            <a:off x="9696511" y="5044218"/>
            <a:ext cx="1358347" cy="806044"/>
          </a:xfrm>
          <a:prstGeom prst="plus">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solidFill>
                  <a:schemeClr val="tx1">
                    <a:lumMod val="95000"/>
                    <a:lumOff val="5000"/>
                  </a:schemeClr>
                </a:solidFill>
              </a:rPr>
              <a:t>11KV/690V</a:t>
            </a:r>
          </a:p>
        </p:txBody>
      </p:sp>
      <p:sp>
        <p:nvSpPr>
          <p:cNvPr id="43" name="Content Placeholder 42">
            <a:extLst>
              <a:ext uri="{FF2B5EF4-FFF2-40B4-BE49-F238E27FC236}">
                <a16:creationId xmlns:a16="http://schemas.microsoft.com/office/drawing/2014/main" id="{CDAC08CC-F2BA-2571-3F70-AC571889D3DA}"/>
              </a:ext>
            </a:extLst>
          </p:cNvPr>
          <p:cNvSpPr>
            <a:spLocks noGrp="1"/>
          </p:cNvSpPr>
          <p:nvPr>
            <p:ph idx="1"/>
          </p:nvPr>
        </p:nvSpPr>
        <p:spPr/>
        <p:txBody>
          <a:bodyPr/>
          <a:lstStyle/>
          <a:p>
            <a:endParaRPr lang="en-US" dirty="0"/>
          </a:p>
        </p:txBody>
      </p:sp>
      <p:sp>
        <p:nvSpPr>
          <p:cNvPr id="3" name="Slide Number Placeholder 2">
            <a:extLst>
              <a:ext uri="{FF2B5EF4-FFF2-40B4-BE49-F238E27FC236}">
                <a16:creationId xmlns:a16="http://schemas.microsoft.com/office/drawing/2014/main" id="{E4C0E097-6B3E-E554-DE51-7BED095C6556}"/>
              </a:ext>
            </a:extLst>
          </p:cNvPr>
          <p:cNvSpPr>
            <a:spLocks noGrp="1"/>
          </p:cNvSpPr>
          <p:nvPr>
            <p:ph type="sldNum" sz="quarter" idx="12"/>
          </p:nvPr>
        </p:nvSpPr>
        <p:spPr/>
        <p:txBody>
          <a:bodyPr/>
          <a:lstStyle/>
          <a:p>
            <a:fld id="{7EFAC2F5-A98B-4B08-A895-DF091E8F58AA}" type="slidenum">
              <a:rPr lang="en-US" smtClean="0"/>
              <a:t>6</a:t>
            </a:fld>
            <a:r>
              <a:rPr lang="en-US" dirty="0"/>
              <a:t> of 23</a:t>
            </a:r>
          </a:p>
        </p:txBody>
      </p:sp>
    </p:spTree>
    <p:extLst>
      <p:ext uri="{BB962C8B-B14F-4D97-AF65-F5344CB8AC3E}">
        <p14:creationId xmlns:p14="http://schemas.microsoft.com/office/powerpoint/2010/main" val="916190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A5699-6DE0-9CAB-A86E-787B5AB36BB0}"/>
              </a:ext>
            </a:extLst>
          </p:cNvPr>
          <p:cNvSpPr>
            <a:spLocks noGrp="1"/>
          </p:cNvSpPr>
          <p:nvPr>
            <p:ph type="title"/>
          </p:nvPr>
        </p:nvSpPr>
        <p:spPr/>
        <p:txBody>
          <a:bodyPr>
            <a:normAutofit/>
          </a:bodyPr>
          <a:lstStyle/>
          <a:p>
            <a:pPr algn="ctr"/>
            <a:r>
              <a:rPr lang="en-US" sz="2800" b="1" dirty="0">
                <a:latin typeface="Arial Black" panose="020B0A04020102020204" pitchFamily="34" charset="0"/>
              </a:rPr>
              <a:t>Mills House Motors &amp; Steam Turbine comparison</a:t>
            </a:r>
            <a:br>
              <a:rPr lang="en-US" sz="2800" b="1" dirty="0">
                <a:latin typeface="Arial Black" panose="020B0A04020102020204" pitchFamily="34" charset="0"/>
              </a:rPr>
            </a:br>
            <a:br>
              <a:rPr lang="en-US" sz="2800" b="1" dirty="0">
                <a:latin typeface="Arial Black" panose="020B0A04020102020204" pitchFamily="34" charset="0"/>
              </a:rPr>
            </a:br>
            <a:r>
              <a:rPr lang="en-US" sz="2800" b="1" dirty="0">
                <a:latin typeface="Arial Black" panose="020B0A04020102020204" pitchFamily="34" charset="0"/>
              </a:rPr>
              <a:t> </a:t>
            </a:r>
          </a:p>
        </p:txBody>
      </p:sp>
      <p:pic>
        <p:nvPicPr>
          <p:cNvPr id="5" name="Picture 4">
            <a:extLst>
              <a:ext uri="{FF2B5EF4-FFF2-40B4-BE49-F238E27FC236}">
                <a16:creationId xmlns:a16="http://schemas.microsoft.com/office/drawing/2014/main" id="{799C3B31-8106-E6C1-2C99-82CB211133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677" y="189706"/>
            <a:ext cx="1020417" cy="838200"/>
          </a:xfrm>
          <a:prstGeom prst="rect">
            <a:avLst/>
          </a:prstGeom>
        </p:spPr>
      </p:pic>
      <p:sp>
        <p:nvSpPr>
          <p:cNvPr id="3" name="Slide Number Placeholder 2">
            <a:extLst>
              <a:ext uri="{FF2B5EF4-FFF2-40B4-BE49-F238E27FC236}">
                <a16:creationId xmlns:a16="http://schemas.microsoft.com/office/drawing/2014/main" id="{E026F0EF-8340-068D-7B36-3D486A7FDC96}"/>
              </a:ext>
            </a:extLst>
          </p:cNvPr>
          <p:cNvSpPr>
            <a:spLocks noGrp="1"/>
          </p:cNvSpPr>
          <p:nvPr>
            <p:ph type="sldNum" sz="quarter" idx="12"/>
          </p:nvPr>
        </p:nvSpPr>
        <p:spPr/>
        <p:txBody>
          <a:bodyPr/>
          <a:lstStyle/>
          <a:p>
            <a:fld id="{7EFAC2F5-A98B-4B08-A895-DF091E8F58AA}" type="slidenum">
              <a:rPr lang="en-US" smtClean="0"/>
              <a:t>7</a:t>
            </a:fld>
            <a:r>
              <a:rPr lang="en-US" dirty="0"/>
              <a:t> of 23</a:t>
            </a:r>
          </a:p>
        </p:txBody>
      </p:sp>
      <p:graphicFrame>
        <p:nvGraphicFramePr>
          <p:cNvPr id="17" name="Content Placeholder 16">
            <a:extLst>
              <a:ext uri="{FF2B5EF4-FFF2-40B4-BE49-F238E27FC236}">
                <a16:creationId xmlns:a16="http://schemas.microsoft.com/office/drawing/2014/main" id="{7D04E154-5443-5FC8-A8AF-8C59AA94A857}"/>
              </a:ext>
            </a:extLst>
          </p:cNvPr>
          <p:cNvGraphicFramePr>
            <a:graphicFrameLocks noGrp="1"/>
          </p:cNvGraphicFramePr>
          <p:nvPr>
            <p:ph idx="1"/>
            <p:extLst>
              <p:ext uri="{D42A27DB-BD31-4B8C-83A1-F6EECF244321}">
                <p14:modId xmlns:p14="http://schemas.microsoft.com/office/powerpoint/2010/main" val="2685318038"/>
              </p:ext>
            </p:extLst>
          </p:nvPr>
        </p:nvGraphicFramePr>
        <p:xfrm>
          <a:off x="484909" y="1738496"/>
          <a:ext cx="11097491" cy="4617856"/>
        </p:xfrm>
        <a:graphic>
          <a:graphicData uri="http://schemas.openxmlformats.org/drawingml/2006/table">
            <a:tbl>
              <a:tblPr/>
              <a:tblGrid>
                <a:gridCol w="5131683">
                  <a:extLst>
                    <a:ext uri="{9D8B030D-6E8A-4147-A177-3AD203B41FA5}">
                      <a16:colId xmlns:a16="http://schemas.microsoft.com/office/drawing/2014/main" val="3278203335"/>
                    </a:ext>
                  </a:extLst>
                </a:gridCol>
                <a:gridCol w="2121580">
                  <a:extLst>
                    <a:ext uri="{9D8B030D-6E8A-4147-A177-3AD203B41FA5}">
                      <a16:colId xmlns:a16="http://schemas.microsoft.com/office/drawing/2014/main" val="2309055255"/>
                    </a:ext>
                  </a:extLst>
                </a:gridCol>
                <a:gridCol w="1903981">
                  <a:extLst>
                    <a:ext uri="{9D8B030D-6E8A-4147-A177-3AD203B41FA5}">
                      <a16:colId xmlns:a16="http://schemas.microsoft.com/office/drawing/2014/main" val="749584742"/>
                    </a:ext>
                  </a:extLst>
                </a:gridCol>
                <a:gridCol w="1940247">
                  <a:extLst>
                    <a:ext uri="{9D8B030D-6E8A-4147-A177-3AD203B41FA5}">
                      <a16:colId xmlns:a16="http://schemas.microsoft.com/office/drawing/2014/main" val="2424294876"/>
                    </a:ext>
                  </a:extLst>
                </a:gridCol>
              </a:tblGrid>
              <a:tr h="281357">
                <a:tc>
                  <a:txBody>
                    <a:bodyPr/>
                    <a:lstStyle/>
                    <a:p>
                      <a:pPr algn="l" fontAlgn="ctr"/>
                      <a:r>
                        <a:rPr lang="en-US" sz="1100" b="1" i="0" u="none" strike="noStrike">
                          <a:solidFill>
                            <a:srgbClr val="000000"/>
                          </a:solidFill>
                          <a:effectLst/>
                          <a:latin typeface="Calibri" panose="020F0502020204030204" pitchFamily="34" charset="0"/>
                        </a:rPr>
                        <a:t>Plant Capacity</a:t>
                      </a:r>
                    </a:p>
                  </a:txBody>
                  <a:tcPr marL="9157" marR="9157" marT="9157" marB="0" anchor="ctr">
                    <a:lnL w="25400" cap="flat" cmpd="dbl"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a:noFill/>
                    </a:lnB>
                  </a:tcPr>
                </a:tc>
                <a:tc gridSpan="2">
                  <a:txBody>
                    <a:bodyPr/>
                    <a:lstStyle/>
                    <a:p>
                      <a:pPr algn="l" fontAlgn="ctr"/>
                      <a:r>
                        <a:rPr lang="en-US" sz="1100" b="1" i="0" u="none" strike="noStrike">
                          <a:solidFill>
                            <a:srgbClr val="000000"/>
                          </a:solidFill>
                          <a:effectLst/>
                          <a:latin typeface="Calibri" panose="020F0502020204030204" pitchFamily="34" charset="0"/>
                        </a:rPr>
                        <a:t>16000 TCD/666.66 TPH</a:t>
                      </a:r>
                    </a:p>
                  </a:txBody>
                  <a:tcPr marL="9157" marR="9157" marT="9157" marB="0" anchor="ctr">
                    <a:lnL>
                      <a:noFill/>
                    </a:lnL>
                    <a:lnR>
                      <a:noFill/>
                    </a:lnR>
                    <a:lnT>
                      <a:noFill/>
                    </a:lnT>
                    <a:lnB>
                      <a:noFill/>
                    </a:lnB>
                  </a:tcPr>
                </a:tc>
                <a:tc hMerge="1">
                  <a:txBody>
                    <a:bodyPr/>
                    <a:lstStyle/>
                    <a:p>
                      <a:endParaRPr lang="en-US"/>
                    </a:p>
                  </a:txBody>
                  <a:tcPr/>
                </a:tc>
                <a:tc>
                  <a:txBody>
                    <a:bodyPr/>
                    <a:lstStyle/>
                    <a:p>
                      <a:pPr algn="l" fontAlgn="b"/>
                      <a:r>
                        <a:rPr lang="en-US" sz="1100" b="1" i="0" u="none" strike="noStrike">
                          <a:solidFill>
                            <a:srgbClr val="000000"/>
                          </a:solidFill>
                          <a:effectLst/>
                          <a:latin typeface="Calibri" panose="020F0502020204030204" pitchFamily="34" charset="0"/>
                        </a:rPr>
                        <a:t> </a:t>
                      </a:r>
                    </a:p>
                  </a:txBody>
                  <a:tcPr marL="9157" marR="9157" marT="9157" marB="0" anchor="b">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276969025"/>
                  </a:ext>
                </a:extLst>
              </a:tr>
              <a:tr h="200970">
                <a:tc>
                  <a:txBody>
                    <a:bodyPr/>
                    <a:lstStyle/>
                    <a:p>
                      <a:pPr algn="l" fontAlgn="b"/>
                      <a:r>
                        <a:rPr lang="en-US" sz="1100" b="1" i="0" u="none" strike="noStrike">
                          <a:solidFill>
                            <a:srgbClr val="000000"/>
                          </a:solidFill>
                          <a:effectLst/>
                          <a:latin typeface="Calibri" panose="020F0502020204030204" pitchFamily="34" charset="0"/>
                        </a:rPr>
                        <a:t>% Cane</a:t>
                      </a:r>
                    </a:p>
                  </a:txBody>
                  <a:tcPr marL="9157" marR="9157" marT="9157"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l" fontAlgn="b"/>
                      <a:r>
                        <a:rPr lang="en-US" sz="1100" b="1" i="0" u="none" strike="noStrike">
                          <a:solidFill>
                            <a:srgbClr val="000000"/>
                          </a:solidFill>
                          <a:effectLst/>
                          <a:latin typeface="Calibri" panose="020F0502020204030204" pitchFamily="34" charset="0"/>
                        </a:rPr>
                        <a:t>38</a:t>
                      </a:r>
                    </a:p>
                  </a:txBody>
                  <a:tcPr marL="9157" marR="9157" marT="9157" marB="0" anchor="b">
                    <a:lnL>
                      <a:noFill/>
                    </a:lnL>
                    <a:lnR>
                      <a:noFill/>
                    </a:lnR>
                    <a:lnT>
                      <a:noFill/>
                    </a:lnT>
                    <a:lnB>
                      <a:noFill/>
                    </a:lnB>
                  </a:tcPr>
                </a:tc>
                <a:tc>
                  <a:txBody>
                    <a:bodyPr/>
                    <a:lstStyle/>
                    <a:p>
                      <a:pPr algn="l" fontAlgn="b"/>
                      <a:endParaRPr lang="en-US" sz="1100" b="1" i="0" u="none" strike="noStrike">
                        <a:solidFill>
                          <a:srgbClr val="000000"/>
                        </a:solidFill>
                        <a:effectLst/>
                        <a:latin typeface="Calibri" panose="020F0502020204030204" pitchFamily="34" charset="0"/>
                      </a:endParaRPr>
                    </a:p>
                  </a:txBody>
                  <a:tcPr marL="9157" marR="9157" marT="9157" marB="0" anchor="b">
                    <a:lnL>
                      <a:noFill/>
                    </a:lnL>
                    <a:lnR>
                      <a:noFill/>
                    </a:lnR>
                    <a:lnT>
                      <a:noFill/>
                    </a:lnT>
                    <a:lnB>
                      <a:noFill/>
                    </a:lnB>
                  </a:tcPr>
                </a:tc>
                <a:tc>
                  <a:txBody>
                    <a:bodyPr/>
                    <a:lstStyle/>
                    <a:p>
                      <a:pPr algn="l" fontAlgn="b"/>
                      <a:r>
                        <a:rPr lang="en-US" sz="1100" b="1" i="0" u="none" strike="noStrike">
                          <a:solidFill>
                            <a:srgbClr val="000000"/>
                          </a:solidFill>
                          <a:effectLst/>
                          <a:latin typeface="Calibri" panose="020F0502020204030204" pitchFamily="34" charset="0"/>
                        </a:rPr>
                        <a:t> </a:t>
                      </a:r>
                    </a:p>
                  </a:txBody>
                  <a:tcPr marL="9157" marR="9157" marT="9157" marB="0" anchor="b">
                    <a:lnL>
                      <a:noFill/>
                    </a:lnL>
                    <a:lnR w="25400" cap="flat" cmpd="dbl"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689432121"/>
                  </a:ext>
                </a:extLst>
              </a:tr>
              <a:tr h="200970">
                <a:tc>
                  <a:txBody>
                    <a:bodyPr/>
                    <a:lstStyle/>
                    <a:p>
                      <a:pPr algn="l" fontAlgn="b"/>
                      <a:r>
                        <a:rPr lang="en-US" sz="1100" b="1" i="0" u="none" strike="noStrike">
                          <a:solidFill>
                            <a:srgbClr val="000000"/>
                          </a:solidFill>
                          <a:effectLst/>
                          <a:latin typeface="Calibri" panose="020F0502020204030204" pitchFamily="34" charset="0"/>
                        </a:rPr>
                        <a:t>Process Steam </a:t>
                      </a:r>
                    </a:p>
                  </a:txBody>
                  <a:tcPr marL="9157" marR="9157" marT="9157"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l" fontAlgn="b"/>
                      <a:r>
                        <a:rPr lang="en-US" sz="1100" b="1" i="0" u="none" strike="noStrike">
                          <a:solidFill>
                            <a:srgbClr val="000000"/>
                          </a:solidFill>
                          <a:effectLst/>
                          <a:latin typeface="Calibri" panose="020F0502020204030204" pitchFamily="34" charset="0"/>
                        </a:rPr>
                        <a:t>253 TPH</a:t>
                      </a:r>
                    </a:p>
                  </a:txBody>
                  <a:tcPr marL="9157" marR="9157" marT="9157" marB="0" anchor="b">
                    <a:lnL>
                      <a:noFill/>
                    </a:lnL>
                    <a:lnR>
                      <a:noFill/>
                    </a:lnR>
                    <a:lnT>
                      <a:noFill/>
                    </a:lnT>
                    <a:lnB>
                      <a:noFill/>
                    </a:lnB>
                  </a:tcPr>
                </a:tc>
                <a:tc>
                  <a:txBody>
                    <a:bodyPr/>
                    <a:lstStyle/>
                    <a:p>
                      <a:pPr algn="l" fontAlgn="b"/>
                      <a:endParaRPr lang="en-US" sz="1100" b="1" i="0" u="none" strike="noStrike">
                        <a:solidFill>
                          <a:srgbClr val="000000"/>
                        </a:solidFill>
                        <a:effectLst/>
                        <a:latin typeface="Calibri" panose="020F0502020204030204" pitchFamily="34" charset="0"/>
                      </a:endParaRPr>
                    </a:p>
                  </a:txBody>
                  <a:tcPr marL="9157" marR="9157" marT="9157" marB="0" anchor="b">
                    <a:lnL>
                      <a:noFill/>
                    </a:lnL>
                    <a:lnR>
                      <a:noFill/>
                    </a:lnR>
                    <a:lnT>
                      <a:noFill/>
                    </a:lnT>
                    <a:lnB>
                      <a:noFill/>
                    </a:lnB>
                  </a:tcPr>
                </a:tc>
                <a:tc>
                  <a:txBody>
                    <a:bodyPr/>
                    <a:lstStyle/>
                    <a:p>
                      <a:pPr algn="l" fontAlgn="b"/>
                      <a:r>
                        <a:rPr lang="en-US" sz="1100" b="1" i="0" u="none" strike="noStrike">
                          <a:solidFill>
                            <a:srgbClr val="000000"/>
                          </a:solidFill>
                          <a:effectLst/>
                          <a:latin typeface="Calibri" panose="020F0502020204030204" pitchFamily="34" charset="0"/>
                        </a:rPr>
                        <a:t> </a:t>
                      </a:r>
                    </a:p>
                  </a:txBody>
                  <a:tcPr marL="9157" marR="9157" marT="9157" marB="0" anchor="b">
                    <a:lnL>
                      <a:noFill/>
                    </a:lnL>
                    <a:lnR w="25400" cap="flat" cmpd="dbl"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014970559"/>
                  </a:ext>
                </a:extLst>
              </a:tr>
              <a:tr h="200970">
                <a:tc>
                  <a:txBody>
                    <a:bodyPr/>
                    <a:lstStyle/>
                    <a:p>
                      <a:pPr algn="l" fontAlgn="b"/>
                      <a:r>
                        <a:rPr lang="en-US" sz="1100" b="1" i="0" u="none" strike="noStrike">
                          <a:solidFill>
                            <a:srgbClr val="000000"/>
                          </a:solidFill>
                          <a:effectLst/>
                          <a:latin typeface="Calibri" panose="020F0502020204030204" pitchFamily="34" charset="0"/>
                        </a:rPr>
                        <a:t>Power requirement</a:t>
                      </a:r>
                    </a:p>
                  </a:txBody>
                  <a:tcPr marL="9157" marR="9157" marT="9157"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l" fontAlgn="b"/>
                      <a:r>
                        <a:rPr lang="en-US" sz="1100" b="1" i="0" u="none" strike="noStrike">
                          <a:solidFill>
                            <a:srgbClr val="000000"/>
                          </a:solidFill>
                          <a:effectLst/>
                          <a:latin typeface="Calibri" panose="020F0502020204030204" pitchFamily="34" charset="0"/>
                        </a:rPr>
                        <a:t>16 MW</a:t>
                      </a:r>
                    </a:p>
                  </a:txBody>
                  <a:tcPr marL="9157" marR="9157" marT="9157" marB="0" anchor="b">
                    <a:lnL>
                      <a:noFill/>
                    </a:lnL>
                    <a:lnR>
                      <a:noFill/>
                    </a:lnR>
                    <a:lnT>
                      <a:noFill/>
                    </a:lnT>
                    <a:lnB>
                      <a:noFill/>
                    </a:lnB>
                  </a:tcPr>
                </a:tc>
                <a:tc>
                  <a:txBody>
                    <a:bodyPr/>
                    <a:lstStyle/>
                    <a:p>
                      <a:pPr algn="l" fontAlgn="b"/>
                      <a:endParaRPr lang="en-US" sz="1100" b="1" i="0" u="none" strike="noStrike">
                        <a:solidFill>
                          <a:srgbClr val="000000"/>
                        </a:solidFill>
                        <a:effectLst/>
                        <a:latin typeface="Calibri" panose="020F0502020204030204" pitchFamily="34" charset="0"/>
                      </a:endParaRPr>
                    </a:p>
                  </a:txBody>
                  <a:tcPr marL="9157" marR="9157" marT="9157" marB="0" anchor="b">
                    <a:lnL>
                      <a:noFill/>
                    </a:lnL>
                    <a:lnR>
                      <a:noFill/>
                    </a:lnR>
                    <a:lnT>
                      <a:noFill/>
                    </a:lnT>
                    <a:lnB>
                      <a:noFill/>
                    </a:lnB>
                  </a:tcPr>
                </a:tc>
                <a:tc>
                  <a:txBody>
                    <a:bodyPr/>
                    <a:lstStyle/>
                    <a:p>
                      <a:pPr algn="l" fontAlgn="b"/>
                      <a:r>
                        <a:rPr lang="en-US" sz="1100" b="1" i="0" u="none" strike="noStrike">
                          <a:solidFill>
                            <a:srgbClr val="000000"/>
                          </a:solidFill>
                          <a:effectLst/>
                          <a:latin typeface="Calibri" panose="020F0502020204030204" pitchFamily="34" charset="0"/>
                        </a:rPr>
                        <a:t> </a:t>
                      </a:r>
                    </a:p>
                  </a:txBody>
                  <a:tcPr marL="9157" marR="9157" marT="9157" marB="0" anchor="b">
                    <a:lnL>
                      <a:noFill/>
                    </a:lnL>
                    <a:lnR w="25400" cap="flat" cmpd="dbl"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274635585"/>
                  </a:ext>
                </a:extLst>
              </a:tr>
              <a:tr h="200970">
                <a:tc>
                  <a:txBody>
                    <a:bodyPr/>
                    <a:lstStyle/>
                    <a:p>
                      <a:pPr algn="l" fontAlgn="b"/>
                      <a:r>
                        <a:rPr lang="en-US" sz="1100" b="1" i="0" u="none" strike="noStrike">
                          <a:solidFill>
                            <a:srgbClr val="000000"/>
                          </a:solidFill>
                          <a:effectLst/>
                          <a:latin typeface="Calibri" panose="020F0502020204030204" pitchFamily="34" charset="0"/>
                        </a:rPr>
                        <a:t>Bagasse to Steam Factor</a:t>
                      </a:r>
                    </a:p>
                  </a:txBody>
                  <a:tcPr marL="9157" marR="9157" marT="9157"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l" fontAlgn="b"/>
                      <a:r>
                        <a:rPr lang="en-US" sz="1100" b="1" i="0" u="none" strike="noStrike">
                          <a:solidFill>
                            <a:srgbClr val="000000"/>
                          </a:solidFill>
                          <a:effectLst/>
                          <a:latin typeface="Calibri" panose="020F0502020204030204" pitchFamily="34" charset="0"/>
                        </a:rPr>
                        <a:t>2.15</a:t>
                      </a:r>
                    </a:p>
                  </a:txBody>
                  <a:tcPr marL="9157" marR="9157" marT="9157" marB="0" anchor="b">
                    <a:lnL>
                      <a:noFill/>
                    </a:lnL>
                    <a:lnR>
                      <a:noFill/>
                    </a:lnR>
                    <a:lnT>
                      <a:noFill/>
                    </a:lnT>
                    <a:lnB>
                      <a:noFill/>
                    </a:lnB>
                  </a:tcPr>
                </a:tc>
                <a:tc>
                  <a:txBody>
                    <a:bodyPr/>
                    <a:lstStyle/>
                    <a:p>
                      <a:pPr algn="l" fontAlgn="b"/>
                      <a:endParaRPr lang="en-US" sz="1100" b="1" i="0" u="none" strike="noStrike">
                        <a:solidFill>
                          <a:srgbClr val="000000"/>
                        </a:solidFill>
                        <a:effectLst/>
                        <a:latin typeface="Calibri" panose="020F0502020204030204" pitchFamily="34" charset="0"/>
                      </a:endParaRPr>
                    </a:p>
                  </a:txBody>
                  <a:tcPr marL="9157" marR="9157" marT="9157" marB="0" anchor="b">
                    <a:lnL>
                      <a:noFill/>
                    </a:lnL>
                    <a:lnR>
                      <a:noFill/>
                    </a:lnR>
                    <a:lnT>
                      <a:noFill/>
                    </a:lnT>
                    <a:lnB>
                      <a:noFill/>
                    </a:lnB>
                  </a:tcPr>
                </a:tc>
                <a:tc>
                  <a:txBody>
                    <a:bodyPr/>
                    <a:lstStyle/>
                    <a:p>
                      <a:pPr algn="l" fontAlgn="b"/>
                      <a:r>
                        <a:rPr lang="en-US" sz="1100" b="1" i="0" u="none" strike="noStrike">
                          <a:solidFill>
                            <a:srgbClr val="000000"/>
                          </a:solidFill>
                          <a:effectLst/>
                          <a:latin typeface="Calibri" panose="020F0502020204030204" pitchFamily="34" charset="0"/>
                        </a:rPr>
                        <a:t> </a:t>
                      </a:r>
                    </a:p>
                  </a:txBody>
                  <a:tcPr marL="9157" marR="9157" marT="9157" marB="0" anchor="b">
                    <a:lnL>
                      <a:noFill/>
                    </a:lnL>
                    <a:lnR w="25400" cap="flat" cmpd="dbl"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403153214"/>
                  </a:ext>
                </a:extLst>
              </a:tr>
              <a:tr h="211018">
                <a:tc>
                  <a:txBody>
                    <a:bodyPr/>
                    <a:lstStyle/>
                    <a:p>
                      <a:pPr algn="l" fontAlgn="b"/>
                      <a:r>
                        <a:rPr lang="en-US" sz="1100" b="0" i="0" u="none" strike="noStrike">
                          <a:solidFill>
                            <a:srgbClr val="000000"/>
                          </a:solidFill>
                          <a:effectLst/>
                          <a:latin typeface="Calibri" panose="020F0502020204030204" pitchFamily="34" charset="0"/>
                        </a:rPr>
                        <a:t> </a:t>
                      </a:r>
                    </a:p>
                  </a:txBody>
                  <a:tcPr marL="9157" marR="9157" marT="9157" marB="0" anchor="b">
                    <a:lnL w="25400" cap="flat" cmpd="dbl"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157" marR="9157" marT="915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157" marR="9157" marT="915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157" marR="9157" marT="9157" marB="0" anchor="b">
                    <a:lnL>
                      <a:noFill/>
                    </a:lnL>
                    <a:lnR w="25400" cap="flat" cmpd="dbl"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1983124"/>
                  </a:ext>
                </a:extLst>
              </a:tr>
              <a:tr h="211018">
                <a:tc>
                  <a:txBody>
                    <a:bodyPr/>
                    <a:lstStyle/>
                    <a:p>
                      <a:pPr algn="l" fontAlgn="b"/>
                      <a:r>
                        <a:rPr lang="en-US" sz="1100" b="0" i="0" u="none" strike="noStrike">
                          <a:solidFill>
                            <a:srgbClr val="000000"/>
                          </a:solidFill>
                          <a:effectLst/>
                          <a:latin typeface="Calibri" panose="020F0502020204030204" pitchFamily="34" charset="0"/>
                        </a:rPr>
                        <a:t> </a:t>
                      </a:r>
                    </a:p>
                  </a:txBody>
                  <a:tcPr marL="9157" marR="9157" marT="9157" marB="0" anchor="b">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effectLst/>
                          <a:latin typeface="Calibri" panose="020F0502020204030204" pitchFamily="34" charset="0"/>
                        </a:rPr>
                        <a:t>Electric Drive</a:t>
                      </a:r>
                    </a:p>
                  </a:txBody>
                  <a:tcPr marL="9157" marR="9157" marT="91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effectLst/>
                          <a:latin typeface="Calibri" panose="020F0502020204030204" pitchFamily="34" charset="0"/>
                        </a:rPr>
                        <a:t>Steam Drive</a:t>
                      </a:r>
                    </a:p>
                  </a:txBody>
                  <a:tcPr marL="9157" marR="9157" marT="91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b"/>
                      <a:r>
                        <a:rPr lang="en-US" sz="1200" b="1" i="0" u="none" strike="noStrike">
                          <a:solidFill>
                            <a:srgbClr val="000000"/>
                          </a:solidFill>
                          <a:effectLst/>
                          <a:latin typeface="Calibri" panose="020F0502020204030204" pitchFamily="34" charset="0"/>
                        </a:rPr>
                        <a:t>Electric Drive</a:t>
                      </a:r>
                    </a:p>
                  </a:txBody>
                  <a:tcPr marL="9157" marR="9157" marT="9157" marB="0" anchor="b">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2127760536"/>
                  </a:ext>
                </a:extLst>
              </a:tr>
              <a:tr h="200970">
                <a:tc>
                  <a:txBody>
                    <a:bodyPr/>
                    <a:lstStyle/>
                    <a:p>
                      <a:pPr algn="l" fontAlgn="b"/>
                      <a:r>
                        <a:rPr lang="en-US" sz="1100" b="0" i="0" u="none" strike="noStrike">
                          <a:solidFill>
                            <a:srgbClr val="000000"/>
                          </a:solidFill>
                          <a:effectLst/>
                          <a:latin typeface="Calibri" panose="020F0502020204030204" pitchFamily="34" charset="0"/>
                        </a:rPr>
                        <a:t>Boiler Parameters</a:t>
                      </a:r>
                    </a:p>
                  </a:txBody>
                  <a:tcPr marL="9157" marR="9157" marT="9157" marB="0" anchor="b">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110 bar/550 C</a:t>
                      </a:r>
                    </a:p>
                  </a:txBody>
                  <a:tcPr marL="9157" marR="9157" marT="91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25 bar/350 C</a:t>
                      </a:r>
                    </a:p>
                  </a:txBody>
                  <a:tcPr marL="9157" marR="9157" marT="91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b"/>
                      <a:r>
                        <a:rPr lang="en-US" sz="1100" b="0" i="0" u="none" strike="noStrike">
                          <a:solidFill>
                            <a:srgbClr val="000000"/>
                          </a:solidFill>
                          <a:effectLst/>
                          <a:latin typeface="Calibri" panose="020F0502020204030204" pitchFamily="34" charset="0"/>
                        </a:rPr>
                        <a:t>25 bar/350 C</a:t>
                      </a:r>
                    </a:p>
                  </a:txBody>
                  <a:tcPr marL="9157" marR="9157" marT="9157" marB="0" anchor="b">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4250673840"/>
                  </a:ext>
                </a:extLst>
              </a:tr>
              <a:tr h="200970">
                <a:tc>
                  <a:txBody>
                    <a:bodyPr/>
                    <a:lstStyle/>
                    <a:p>
                      <a:pPr algn="l" fontAlgn="b"/>
                      <a:r>
                        <a:rPr lang="en-US" sz="1100" b="0" i="0" u="none" strike="noStrike">
                          <a:solidFill>
                            <a:srgbClr val="000000"/>
                          </a:solidFill>
                          <a:effectLst/>
                          <a:latin typeface="Calibri" panose="020F0502020204030204" pitchFamily="34" charset="0"/>
                        </a:rPr>
                        <a:t>Steam Against Power (TPH)</a:t>
                      </a:r>
                    </a:p>
                  </a:txBody>
                  <a:tcPr marL="9157" marR="9157" marT="9157" marB="0" anchor="b">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104</a:t>
                      </a:r>
                    </a:p>
                  </a:txBody>
                  <a:tcPr marL="9157" marR="9157" marT="91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229</a:t>
                      </a:r>
                    </a:p>
                  </a:txBody>
                  <a:tcPr marL="9157" marR="9157" marT="91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b"/>
                      <a:r>
                        <a:rPr lang="en-US" sz="1100" b="0" i="0" u="none" strike="noStrike">
                          <a:solidFill>
                            <a:srgbClr val="000000"/>
                          </a:solidFill>
                          <a:effectLst/>
                          <a:latin typeface="Calibri" panose="020F0502020204030204" pitchFamily="34" charset="0"/>
                        </a:rPr>
                        <a:t>160</a:t>
                      </a:r>
                    </a:p>
                  </a:txBody>
                  <a:tcPr marL="9157" marR="9157" marT="9157" marB="0" anchor="b">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164530527"/>
                  </a:ext>
                </a:extLst>
              </a:tr>
              <a:tr h="200970">
                <a:tc>
                  <a:txBody>
                    <a:bodyPr/>
                    <a:lstStyle/>
                    <a:p>
                      <a:pPr algn="l" fontAlgn="b"/>
                      <a:r>
                        <a:rPr lang="en-US" sz="1100" b="0" i="0" u="none" strike="noStrike">
                          <a:solidFill>
                            <a:srgbClr val="000000"/>
                          </a:solidFill>
                          <a:effectLst/>
                          <a:latin typeface="Calibri" panose="020F0502020204030204" pitchFamily="34" charset="0"/>
                        </a:rPr>
                        <a:t>Make Up Steam Required</a:t>
                      </a:r>
                    </a:p>
                  </a:txBody>
                  <a:tcPr marL="9157" marR="9157" marT="9157" marB="0" anchor="b">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149</a:t>
                      </a:r>
                    </a:p>
                  </a:txBody>
                  <a:tcPr marL="9157" marR="9157" marT="91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24</a:t>
                      </a:r>
                    </a:p>
                  </a:txBody>
                  <a:tcPr marL="9157" marR="9157" marT="91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b"/>
                      <a:r>
                        <a:rPr lang="en-US" sz="1100" b="0" i="0" u="none" strike="noStrike">
                          <a:solidFill>
                            <a:srgbClr val="000000"/>
                          </a:solidFill>
                          <a:effectLst/>
                          <a:latin typeface="Calibri" panose="020F0502020204030204" pitchFamily="34" charset="0"/>
                        </a:rPr>
                        <a:t>93</a:t>
                      </a:r>
                    </a:p>
                  </a:txBody>
                  <a:tcPr marL="9157" marR="9157" marT="9157" marB="0" anchor="b">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3418098840"/>
                  </a:ext>
                </a:extLst>
              </a:tr>
              <a:tr h="200970">
                <a:tc>
                  <a:txBody>
                    <a:bodyPr/>
                    <a:lstStyle/>
                    <a:p>
                      <a:pPr algn="l" fontAlgn="b"/>
                      <a:r>
                        <a:rPr lang="en-US" sz="1100" b="0" i="0" u="none" strike="noStrike">
                          <a:solidFill>
                            <a:srgbClr val="000000"/>
                          </a:solidFill>
                          <a:effectLst/>
                          <a:latin typeface="Calibri" panose="020F0502020204030204" pitchFamily="34" charset="0"/>
                        </a:rPr>
                        <a:t>Steam against PRDS 1.2 bar/135 C (TPH)</a:t>
                      </a:r>
                    </a:p>
                  </a:txBody>
                  <a:tcPr marL="9157" marR="9157" marT="9157" marB="0" anchor="b">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41.6</a:t>
                      </a:r>
                    </a:p>
                  </a:txBody>
                  <a:tcPr marL="9157" marR="9157" marT="91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4.8</a:t>
                      </a:r>
                    </a:p>
                  </a:txBody>
                  <a:tcPr marL="9157" marR="9157" marT="91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b"/>
                      <a:r>
                        <a:rPr lang="en-US" sz="1100" b="0" i="0" u="none" strike="noStrike">
                          <a:solidFill>
                            <a:srgbClr val="000000"/>
                          </a:solidFill>
                          <a:effectLst/>
                          <a:latin typeface="Calibri" panose="020F0502020204030204" pitchFamily="34" charset="0"/>
                        </a:rPr>
                        <a:t>18.6</a:t>
                      </a:r>
                    </a:p>
                  </a:txBody>
                  <a:tcPr marL="9157" marR="9157" marT="9157" marB="0" anchor="b">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341686936"/>
                  </a:ext>
                </a:extLst>
              </a:tr>
              <a:tr h="200970">
                <a:tc>
                  <a:txBody>
                    <a:bodyPr/>
                    <a:lstStyle/>
                    <a:p>
                      <a:pPr algn="l" fontAlgn="b"/>
                      <a:r>
                        <a:rPr lang="en-US" sz="1100" b="0" i="0" u="none" strike="noStrike">
                          <a:solidFill>
                            <a:srgbClr val="000000"/>
                          </a:solidFill>
                          <a:effectLst/>
                          <a:latin typeface="Calibri" panose="020F0502020204030204" pitchFamily="34" charset="0"/>
                        </a:rPr>
                        <a:t>Bagasse Saved Excluding Losses (TPH)</a:t>
                      </a:r>
                    </a:p>
                  </a:txBody>
                  <a:tcPr marL="9157" marR="9157" marT="9157" marB="0" anchor="b">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19.35</a:t>
                      </a:r>
                    </a:p>
                  </a:txBody>
                  <a:tcPr marL="9157" marR="9157" marT="91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2.23</a:t>
                      </a:r>
                    </a:p>
                  </a:txBody>
                  <a:tcPr marL="9157" marR="9157" marT="91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b"/>
                      <a:r>
                        <a:rPr lang="en-US" sz="1100" b="0" i="0" u="none" strike="noStrike">
                          <a:solidFill>
                            <a:srgbClr val="000000"/>
                          </a:solidFill>
                          <a:effectLst/>
                          <a:latin typeface="Calibri" panose="020F0502020204030204" pitchFamily="34" charset="0"/>
                        </a:rPr>
                        <a:t>8.65</a:t>
                      </a:r>
                    </a:p>
                  </a:txBody>
                  <a:tcPr marL="9157" marR="9157" marT="9157" marB="0" anchor="b">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2790958856"/>
                  </a:ext>
                </a:extLst>
              </a:tr>
              <a:tr h="200970">
                <a:tc>
                  <a:txBody>
                    <a:bodyPr/>
                    <a:lstStyle/>
                    <a:p>
                      <a:pPr algn="l" fontAlgn="b"/>
                      <a:r>
                        <a:rPr lang="en-US" sz="1100" b="0" i="0" u="none" strike="noStrike">
                          <a:solidFill>
                            <a:srgbClr val="000000"/>
                          </a:solidFill>
                          <a:effectLst/>
                          <a:latin typeface="Calibri" panose="020F0502020204030204" pitchFamily="34" charset="0"/>
                        </a:rPr>
                        <a:t>Bagasse Saved Excluding Losses (Day)</a:t>
                      </a:r>
                    </a:p>
                  </a:txBody>
                  <a:tcPr marL="9157" marR="9157" marT="9157" marB="0" anchor="b">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464.37</a:t>
                      </a:r>
                    </a:p>
                  </a:txBody>
                  <a:tcPr marL="9157" marR="9157" marT="91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53.58</a:t>
                      </a:r>
                    </a:p>
                  </a:txBody>
                  <a:tcPr marL="9157" marR="9157" marT="91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b"/>
                      <a:r>
                        <a:rPr lang="en-US" sz="1100" b="0" i="0" u="none" strike="noStrike">
                          <a:solidFill>
                            <a:srgbClr val="000000"/>
                          </a:solidFill>
                          <a:effectLst/>
                          <a:latin typeface="Calibri" panose="020F0502020204030204" pitchFamily="34" charset="0"/>
                        </a:rPr>
                        <a:t>207.63</a:t>
                      </a:r>
                    </a:p>
                  </a:txBody>
                  <a:tcPr marL="9157" marR="9157" marT="9157" marB="0" anchor="b">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164821350"/>
                  </a:ext>
                </a:extLst>
              </a:tr>
              <a:tr h="200970">
                <a:tc>
                  <a:txBody>
                    <a:bodyPr/>
                    <a:lstStyle/>
                    <a:p>
                      <a:pPr algn="l" fontAlgn="b"/>
                      <a:r>
                        <a:rPr lang="en-US" sz="1100" b="1" i="0" u="none" strike="noStrike">
                          <a:solidFill>
                            <a:srgbClr val="000000"/>
                          </a:solidFill>
                          <a:effectLst/>
                          <a:latin typeface="Calibri" panose="020F0502020204030204" pitchFamily="34" charset="0"/>
                        </a:rPr>
                        <a:t>Bagasse Saved Excluding Losses (Season) Ton</a:t>
                      </a:r>
                    </a:p>
                  </a:txBody>
                  <a:tcPr marL="9157" marR="9157" marT="9157" marB="0" anchor="b">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panose="020F0502020204030204" pitchFamily="34" charset="0"/>
                        </a:rPr>
                        <a:t>46437.21</a:t>
                      </a:r>
                    </a:p>
                  </a:txBody>
                  <a:tcPr marL="9157" marR="9157" marT="91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panose="020F0502020204030204" pitchFamily="34" charset="0"/>
                        </a:rPr>
                        <a:t>5358.14</a:t>
                      </a:r>
                    </a:p>
                  </a:txBody>
                  <a:tcPr marL="9157" marR="9157" marT="91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b"/>
                      <a:r>
                        <a:rPr lang="en-US" sz="1100" b="1" i="0" u="none" strike="noStrike">
                          <a:solidFill>
                            <a:srgbClr val="000000"/>
                          </a:solidFill>
                          <a:effectLst/>
                          <a:latin typeface="Calibri" panose="020F0502020204030204" pitchFamily="34" charset="0"/>
                        </a:rPr>
                        <a:t>20762.79</a:t>
                      </a:r>
                    </a:p>
                  </a:txBody>
                  <a:tcPr marL="9157" marR="9157" marT="9157" marB="0" anchor="b">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414514775"/>
                  </a:ext>
                </a:extLst>
              </a:tr>
              <a:tr h="200970">
                <a:tc>
                  <a:txBody>
                    <a:bodyPr/>
                    <a:lstStyle/>
                    <a:p>
                      <a:pPr algn="l" fontAlgn="b"/>
                      <a:r>
                        <a:rPr lang="en-US" sz="1100" b="0" i="0" u="none" strike="noStrike">
                          <a:solidFill>
                            <a:srgbClr val="000000"/>
                          </a:solidFill>
                          <a:effectLst/>
                          <a:latin typeface="Calibri" panose="020F0502020204030204" pitchFamily="34" charset="0"/>
                        </a:rPr>
                        <a:t>Cost Saved /h (Rs. 5000/ton)</a:t>
                      </a:r>
                    </a:p>
                  </a:txBody>
                  <a:tcPr marL="9157" marR="9157" marT="9157" marB="0" anchor="b">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96,744.19</a:t>
                      </a:r>
                    </a:p>
                  </a:txBody>
                  <a:tcPr marL="9157" marR="9157" marT="91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11,162.79</a:t>
                      </a:r>
                    </a:p>
                  </a:txBody>
                  <a:tcPr marL="9157" marR="9157" marT="91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b"/>
                      <a:r>
                        <a:rPr lang="en-US" sz="1100" b="0" i="0" u="none" strike="noStrike">
                          <a:solidFill>
                            <a:srgbClr val="000000"/>
                          </a:solidFill>
                          <a:effectLst/>
                          <a:latin typeface="Calibri" panose="020F0502020204030204" pitchFamily="34" charset="0"/>
                        </a:rPr>
                        <a:t>43,255.81</a:t>
                      </a:r>
                    </a:p>
                  </a:txBody>
                  <a:tcPr marL="9157" marR="9157" marT="9157" marB="0" anchor="b">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2527241829"/>
                  </a:ext>
                </a:extLst>
              </a:tr>
              <a:tr h="206568">
                <a:tc>
                  <a:txBody>
                    <a:bodyPr/>
                    <a:lstStyle/>
                    <a:p>
                      <a:pPr algn="l" fontAlgn="b"/>
                      <a:r>
                        <a:rPr lang="en-US" sz="1100" b="0" i="0" u="none" strike="noStrike" dirty="0">
                          <a:solidFill>
                            <a:srgbClr val="000000"/>
                          </a:solidFill>
                          <a:effectLst/>
                          <a:latin typeface="Calibri" panose="020F0502020204030204" pitchFamily="34" charset="0"/>
                        </a:rPr>
                        <a:t>Cost Saved /d (Rs. 5000/ton)</a:t>
                      </a:r>
                    </a:p>
                  </a:txBody>
                  <a:tcPr marL="9157" marR="9157" marT="9157" marB="0" anchor="b">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                 </a:t>
                      </a:r>
                      <a:r>
                        <a:rPr lang="en-US" sz="1100" b="0" i="0" u="none" strike="noStrike">
                          <a:solidFill>
                            <a:srgbClr val="000000"/>
                          </a:solidFill>
                          <a:effectLst/>
                          <a:latin typeface="Calibri" panose="020F0502020204030204" pitchFamily="34" charset="0"/>
                        </a:rPr>
                        <a:t>2,321,860 </a:t>
                      </a:r>
                    </a:p>
                  </a:txBody>
                  <a:tcPr marL="9157" marR="9157" marT="91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                 267,907 </a:t>
                      </a:r>
                    </a:p>
                  </a:txBody>
                  <a:tcPr marL="9157" marR="9157" marT="91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b"/>
                      <a:r>
                        <a:rPr lang="en-US" sz="1100" b="0" i="0" u="none" strike="noStrike" dirty="0">
                          <a:solidFill>
                            <a:srgbClr val="000000"/>
                          </a:solidFill>
                          <a:effectLst/>
                          <a:latin typeface="Calibri" panose="020F0502020204030204" pitchFamily="34" charset="0"/>
                        </a:rPr>
                        <a:t>              1,038,140 </a:t>
                      </a:r>
                    </a:p>
                  </a:txBody>
                  <a:tcPr marL="9157" marR="9157" marT="9157" marB="0" anchor="b">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3771955181"/>
                  </a:ext>
                </a:extLst>
              </a:tr>
              <a:tr h="211018">
                <a:tc>
                  <a:txBody>
                    <a:bodyPr/>
                    <a:lstStyle/>
                    <a:p>
                      <a:pPr algn="l" fontAlgn="b"/>
                      <a:r>
                        <a:rPr lang="en-US" sz="1200" b="1" i="0" u="none" strike="noStrike">
                          <a:solidFill>
                            <a:srgbClr val="000000"/>
                          </a:solidFill>
                          <a:effectLst/>
                          <a:latin typeface="Calibri" panose="020F0502020204030204" pitchFamily="34" charset="0"/>
                        </a:rPr>
                        <a:t>100 days crushing season (MPKR)</a:t>
                      </a:r>
                    </a:p>
                  </a:txBody>
                  <a:tcPr marL="9157" marR="9157" marT="9157" marB="0" anchor="b">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effectLst/>
                          <a:latin typeface="Calibri" panose="020F0502020204030204" pitchFamily="34" charset="0"/>
                        </a:rPr>
                        <a:t>232.19</a:t>
                      </a:r>
                    </a:p>
                  </a:txBody>
                  <a:tcPr marL="9157" marR="9157" marT="91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effectLst/>
                          <a:latin typeface="Calibri" panose="020F0502020204030204" pitchFamily="34" charset="0"/>
                        </a:rPr>
                        <a:t>26.79</a:t>
                      </a:r>
                    </a:p>
                  </a:txBody>
                  <a:tcPr marL="9157" marR="9157" marT="91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b"/>
                      <a:r>
                        <a:rPr lang="en-US" sz="1200" b="1" i="0" u="none" strike="noStrike">
                          <a:solidFill>
                            <a:srgbClr val="000000"/>
                          </a:solidFill>
                          <a:effectLst/>
                          <a:latin typeface="Calibri" panose="020F0502020204030204" pitchFamily="34" charset="0"/>
                        </a:rPr>
                        <a:t>103.81</a:t>
                      </a:r>
                    </a:p>
                  </a:txBody>
                  <a:tcPr marL="9157" marR="9157" marT="9157" marB="0" anchor="b">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558694729"/>
                  </a:ext>
                </a:extLst>
              </a:tr>
              <a:tr h="200970">
                <a:tc>
                  <a:txBody>
                    <a:bodyPr/>
                    <a:lstStyle/>
                    <a:p>
                      <a:pPr algn="l" fontAlgn="b"/>
                      <a:r>
                        <a:rPr lang="en-US" sz="1100" b="0" i="0" u="none" strike="noStrike">
                          <a:solidFill>
                            <a:srgbClr val="000000"/>
                          </a:solidFill>
                          <a:effectLst/>
                          <a:latin typeface="Calibri" panose="020F0502020204030204" pitchFamily="34" charset="0"/>
                        </a:rPr>
                        <a:t>Export MWh Generation Hourly</a:t>
                      </a:r>
                    </a:p>
                  </a:txBody>
                  <a:tcPr marL="9157" marR="9157" marT="9157" marB="0" anchor="b">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24.8</a:t>
                      </a:r>
                    </a:p>
                  </a:txBody>
                  <a:tcPr marL="9157" marR="9157" marT="91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2.4</a:t>
                      </a:r>
                    </a:p>
                  </a:txBody>
                  <a:tcPr marL="9157" marR="9157" marT="91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b"/>
                      <a:r>
                        <a:rPr lang="en-US" sz="1100" b="0" i="0" u="none" strike="noStrike">
                          <a:solidFill>
                            <a:srgbClr val="000000"/>
                          </a:solidFill>
                          <a:effectLst/>
                          <a:latin typeface="Calibri" panose="020F0502020204030204" pitchFamily="34" charset="0"/>
                        </a:rPr>
                        <a:t>9.3</a:t>
                      </a:r>
                    </a:p>
                  </a:txBody>
                  <a:tcPr marL="9157" marR="9157" marT="9157" marB="0" anchor="b">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48166733"/>
                  </a:ext>
                </a:extLst>
              </a:tr>
              <a:tr h="200970">
                <a:tc>
                  <a:txBody>
                    <a:bodyPr/>
                    <a:lstStyle/>
                    <a:p>
                      <a:pPr algn="l" fontAlgn="b"/>
                      <a:r>
                        <a:rPr lang="en-US" sz="1100" b="0" i="0" u="none" strike="noStrike">
                          <a:solidFill>
                            <a:srgbClr val="000000"/>
                          </a:solidFill>
                          <a:effectLst/>
                          <a:latin typeface="Calibri" panose="020F0502020204030204" pitchFamily="34" charset="0"/>
                        </a:rPr>
                        <a:t>Export MWh Generation Day</a:t>
                      </a:r>
                    </a:p>
                  </a:txBody>
                  <a:tcPr marL="9157" marR="9157" marT="9157" marB="0" anchor="b">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596</a:t>
                      </a:r>
                    </a:p>
                  </a:txBody>
                  <a:tcPr marL="9157" marR="9157" marT="91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57.6</a:t>
                      </a:r>
                    </a:p>
                  </a:txBody>
                  <a:tcPr marL="9157" marR="9157" marT="91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b"/>
                      <a:r>
                        <a:rPr lang="en-US" sz="1100" b="0" i="0" u="none" strike="noStrike">
                          <a:solidFill>
                            <a:srgbClr val="000000"/>
                          </a:solidFill>
                          <a:effectLst/>
                          <a:latin typeface="Calibri" panose="020F0502020204030204" pitchFamily="34" charset="0"/>
                        </a:rPr>
                        <a:t>223.2</a:t>
                      </a:r>
                    </a:p>
                  </a:txBody>
                  <a:tcPr marL="9157" marR="9157" marT="9157" marB="0" anchor="b">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3302241764"/>
                  </a:ext>
                </a:extLst>
              </a:tr>
              <a:tr h="200970">
                <a:tc>
                  <a:txBody>
                    <a:bodyPr/>
                    <a:lstStyle/>
                    <a:p>
                      <a:pPr algn="l" fontAlgn="b"/>
                      <a:r>
                        <a:rPr lang="en-US" sz="1100" b="0" i="0" u="none" strike="noStrike">
                          <a:solidFill>
                            <a:srgbClr val="000000"/>
                          </a:solidFill>
                          <a:effectLst/>
                          <a:latin typeface="Calibri" panose="020F0502020204030204" pitchFamily="34" charset="0"/>
                        </a:rPr>
                        <a:t>Export 100 days Mwh Generation</a:t>
                      </a:r>
                    </a:p>
                  </a:txBody>
                  <a:tcPr marL="9157" marR="9157" marT="9157" marB="0" anchor="b">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59600</a:t>
                      </a:r>
                    </a:p>
                  </a:txBody>
                  <a:tcPr marL="9157" marR="9157" marT="91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5760</a:t>
                      </a:r>
                    </a:p>
                  </a:txBody>
                  <a:tcPr marL="9157" marR="9157" marT="91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b"/>
                      <a:r>
                        <a:rPr lang="en-US" sz="1100" b="0" i="0" u="none" strike="noStrike">
                          <a:solidFill>
                            <a:srgbClr val="000000"/>
                          </a:solidFill>
                          <a:effectLst/>
                          <a:latin typeface="Calibri" panose="020F0502020204030204" pitchFamily="34" charset="0"/>
                        </a:rPr>
                        <a:t>22320</a:t>
                      </a:r>
                    </a:p>
                  </a:txBody>
                  <a:tcPr marL="9157" marR="9157" marT="9157" marB="0" anchor="b">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760198003"/>
                  </a:ext>
                </a:extLst>
              </a:tr>
              <a:tr h="482327">
                <a:tc>
                  <a:txBody>
                    <a:bodyPr/>
                    <a:lstStyle/>
                    <a:p>
                      <a:pPr algn="ctr" fontAlgn="ctr"/>
                      <a:r>
                        <a:rPr lang="en-US" sz="1200" b="1" i="0" u="none" strike="noStrike">
                          <a:solidFill>
                            <a:srgbClr val="000000"/>
                          </a:solidFill>
                          <a:effectLst/>
                          <a:latin typeface="Calibri" panose="020F0502020204030204" pitchFamily="34" charset="0"/>
                        </a:rPr>
                        <a:t>Cost of Export power for 100 Days (MPKR) Rs. 13/kwh</a:t>
                      </a:r>
                    </a:p>
                  </a:txBody>
                  <a:tcPr marL="9157" marR="9157" marT="9157"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92D050"/>
                    </a:solidFill>
                  </a:tcPr>
                </a:tc>
                <a:tc>
                  <a:txBody>
                    <a:bodyPr/>
                    <a:lstStyle/>
                    <a:p>
                      <a:pPr algn="ctr" fontAlgn="ctr"/>
                      <a:r>
                        <a:rPr lang="en-US" sz="1200" b="1" i="0" u="none" strike="noStrike">
                          <a:solidFill>
                            <a:srgbClr val="000000"/>
                          </a:solidFill>
                          <a:effectLst/>
                          <a:latin typeface="Calibri" panose="020F0502020204030204" pitchFamily="34" charset="0"/>
                        </a:rPr>
                        <a:t>774.8</a:t>
                      </a:r>
                    </a:p>
                  </a:txBody>
                  <a:tcPr marL="9157" marR="9157" marT="9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92D050"/>
                    </a:solidFill>
                  </a:tcPr>
                </a:tc>
                <a:tc>
                  <a:txBody>
                    <a:bodyPr/>
                    <a:lstStyle/>
                    <a:p>
                      <a:pPr algn="ctr" fontAlgn="ctr"/>
                      <a:r>
                        <a:rPr lang="en-US" sz="1200" b="1" i="0" u="none" strike="noStrike">
                          <a:solidFill>
                            <a:srgbClr val="000000"/>
                          </a:solidFill>
                          <a:effectLst/>
                          <a:latin typeface="Calibri" panose="020F0502020204030204" pitchFamily="34" charset="0"/>
                        </a:rPr>
                        <a:t>74.88</a:t>
                      </a:r>
                    </a:p>
                  </a:txBody>
                  <a:tcPr marL="9157" marR="9157" marT="9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92D050"/>
                    </a:solidFill>
                  </a:tcPr>
                </a:tc>
                <a:tc>
                  <a:txBody>
                    <a:bodyPr/>
                    <a:lstStyle/>
                    <a:p>
                      <a:pPr algn="ctr" fontAlgn="ctr"/>
                      <a:r>
                        <a:rPr lang="en-US" sz="1200" b="1" i="0" u="none" strike="noStrike" dirty="0">
                          <a:solidFill>
                            <a:srgbClr val="000000"/>
                          </a:solidFill>
                          <a:effectLst/>
                          <a:latin typeface="Calibri" panose="020F0502020204030204" pitchFamily="34" charset="0"/>
                        </a:rPr>
                        <a:t>290.16</a:t>
                      </a:r>
                    </a:p>
                  </a:txBody>
                  <a:tcPr marL="9157" marR="9157" marT="9157"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513646165"/>
                  </a:ext>
                </a:extLst>
              </a:tr>
            </a:tbl>
          </a:graphicData>
        </a:graphic>
      </p:graphicFrame>
    </p:spTree>
    <p:extLst>
      <p:ext uri="{BB962C8B-B14F-4D97-AF65-F5344CB8AC3E}">
        <p14:creationId xmlns:p14="http://schemas.microsoft.com/office/powerpoint/2010/main" val="1454994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3D5AE4C-E317-E6FC-C8E5-1217053E61DF}"/>
              </a:ext>
            </a:extLst>
          </p:cNvPr>
          <p:cNvSpPr>
            <a:spLocks noGrp="1"/>
          </p:cNvSpPr>
          <p:nvPr>
            <p:ph idx="1"/>
          </p:nvPr>
        </p:nvSpPr>
        <p:spPr/>
        <p:txBody>
          <a:bodyPr/>
          <a:lstStyle/>
          <a:p>
            <a:pPr marL="0" indent="0" algn="just">
              <a:buNone/>
            </a:pPr>
            <a:r>
              <a:rPr lang="en-US" dirty="0">
                <a:solidFill>
                  <a:srgbClr val="7030A0"/>
                </a:solidFill>
              </a:rPr>
              <a:t>VFDs AN ADDITION OF REDUCTION IN MAINTENANCE COST &amp; INCREMENT MACHINE`S LIFE. </a:t>
            </a:r>
          </a:p>
          <a:p>
            <a:pPr marL="514350" indent="-514350" algn="just">
              <a:buFont typeface="+mj-lt"/>
              <a:buAutoNum type="arabicPeriod"/>
            </a:pPr>
            <a:r>
              <a:rPr lang="en-US" sz="2000" dirty="0"/>
              <a:t>VFDs not only a Machine for energy conservation with good rpm control but a condition monitoring system as well a shock absorber which is important to protect Mechanical/Electrical machines from abnormal condition. Condition monitoring by VFDs effectively work with historical programming of DCS. Trend comparisons can plan out preventive maintenance in season as well forecast mechanical/electrical machines upcoming deformation.</a:t>
            </a:r>
          </a:p>
          <a:p>
            <a:pPr marL="514350" indent="-514350" algn="just">
              <a:buFont typeface="+mj-lt"/>
              <a:buAutoNum type="arabicPeriod"/>
            </a:pPr>
            <a:r>
              <a:rPr lang="en-US" sz="2000" dirty="0"/>
              <a:t>User flexibility a main part of VFD provide wide programming range which can be logically designed on behave of plants responses. Plant responses are variable depends on plant infrastructure as well operational team.</a:t>
            </a:r>
          </a:p>
          <a:p>
            <a:pPr marL="514350" indent="-514350" algn="just">
              <a:buFont typeface="+mj-lt"/>
              <a:buAutoNum type="arabicPeriod"/>
            </a:pPr>
            <a:r>
              <a:rPr lang="en-US" sz="2000" dirty="0"/>
              <a:t>Only VFD`s operated motors are capable to deliver capacity torque even on static point. </a:t>
            </a:r>
          </a:p>
          <a:p>
            <a:pPr marL="514350" indent="-514350" algn="just">
              <a:buFont typeface="+mj-lt"/>
              <a:buAutoNum type="arabicPeriod"/>
            </a:pPr>
            <a:endParaRPr lang="en-US" sz="2000" dirty="0"/>
          </a:p>
          <a:p>
            <a:pPr marL="0" indent="0" algn="just">
              <a:buNone/>
            </a:pPr>
            <a:endParaRPr lang="en-US" sz="2000" dirty="0"/>
          </a:p>
          <a:p>
            <a:pPr marL="0" indent="0" algn="just">
              <a:buNone/>
            </a:pPr>
            <a:endParaRPr lang="en-US" sz="1800" dirty="0"/>
          </a:p>
          <a:p>
            <a:pPr marL="0" indent="0" algn="just">
              <a:buNone/>
            </a:pPr>
            <a:endParaRPr lang="en-US" dirty="0">
              <a:solidFill>
                <a:srgbClr val="7030A0"/>
              </a:solidFill>
            </a:endParaRPr>
          </a:p>
        </p:txBody>
      </p:sp>
      <p:pic>
        <p:nvPicPr>
          <p:cNvPr id="6" name="Picture 5">
            <a:extLst>
              <a:ext uri="{FF2B5EF4-FFF2-40B4-BE49-F238E27FC236}">
                <a16:creationId xmlns:a16="http://schemas.microsoft.com/office/drawing/2014/main" id="{90E6FD8E-5CF6-8C6C-CCC6-82D5ED47B4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677" y="189706"/>
            <a:ext cx="1020417" cy="838200"/>
          </a:xfrm>
          <a:prstGeom prst="rect">
            <a:avLst/>
          </a:prstGeom>
        </p:spPr>
      </p:pic>
      <p:sp>
        <p:nvSpPr>
          <p:cNvPr id="2" name="Slide Number Placeholder 1">
            <a:extLst>
              <a:ext uri="{FF2B5EF4-FFF2-40B4-BE49-F238E27FC236}">
                <a16:creationId xmlns:a16="http://schemas.microsoft.com/office/drawing/2014/main" id="{F0786715-686E-5BC4-7790-607933F8DD49}"/>
              </a:ext>
            </a:extLst>
          </p:cNvPr>
          <p:cNvSpPr>
            <a:spLocks noGrp="1"/>
          </p:cNvSpPr>
          <p:nvPr>
            <p:ph type="sldNum" sz="quarter" idx="12"/>
          </p:nvPr>
        </p:nvSpPr>
        <p:spPr/>
        <p:txBody>
          <a:bodyPr/>
          <a:lstStyle/>
          <a:p>
            <a:fld id="{7EFAC2F5-A98B-4B08-A895-DF091E8F58AA}" type="slidenum">
              <a:rPr lang="en-US" smtClean="0"/>
              <a:t>8</a:t>
            </a:fld>
            <a:r>
              <a:rPr lang="en-US" dirty="0"/>
              <a:t> of 23</a:t>
            </a:r>
          </a:p>
        </p:txBody>
      </p:sp>
    </p:spTree>
    <p:extLst>
      <p:ext uri="{BB962C8B-B14F-4D97-AF65-F5344CB8AC3E}">
        <p14:creationId xmlns:p14="http://schemas.microsoft.com/office/powerpoint/2010/main" val="3509751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A0051548-C895-F904-2765-BA6996252F9C}"/>
              </a:ext>
            </a:extLst>
          </p:cNvPr>
          <p:cNvGraphicFramePr>
            <a:graphicFrameLocks noGrp="1"/>
          </p:cNvGraphicFramePr>
          <p:nvPr>
            <p:ph idx="1"/>
            <p:extLst>
              <p:ext uri="{D42A27DB-BD31-4B8C-83A1-F6EECF244321}">
                <p14:modId xmlns:p14="http://schemas.microsoft.com/office/powerpoint/2010/main" val="2776532326"/>
              </p:ext>
            </p:extLst>
          </p:nvPr>
        </p:nvGraphicFramePr>
        <p:xfrm>
          <a:off x="5764695" y="1987826"/>
          <a:ext cx="5685183" cy="1162356"/>
        </p:xfrm>
        <a:graphic>
          <a:graphicData uri="http://schemas.openxmlformats.org/drawingml/2006/table">
            <a:tbl>
              <a:tblPr firstRow="1" bandRow="1">
                <a:tableStyleId>{5C22544A-7EE6-4342-B048-85BDC9FD1C3A}</a:tableStyleId>
              </a:tblPr>
              <a:tblGrid>
                <a:gridCol w="3712713">
                  <a:extLst>
                    <a:ext uri="{9D8B030D-6E8A-4147-A177-3AD203B41FA5}">
                      <a16:colId xmlns:a16="http://schemas.microsoft.com/office/drawing/2014/main" val="1253007707"/>
                    </a:ext>
                  </a:extLst>
                </a:gridCol>
                <a:gridCol w="1972470">
                  <a:extLst>
                    <a:ext uri="{9D8B030D-6E8A-4147-A177-3AD203B41FA5}">
                      <a16:colId xmlns:a16="http://schemas.microsoft.com/office/drawing/2014/main" val="748434609"/>
                    </a:ext>
                  </a:extLst>
                </a:gridCol>
              </a:tblGrid>
              <a:tr h="387452">
                <a:tc>
                  <a:txBody>
                    <a:bodyPr/>
                    <a:lstStyle/>
                    <a:p>
                      <a:r>
                        <a:rPr lang="en-US" dirty="0"/>
                        <a:t>Maximum Torque</a:t>
                      </a:r>
                    </a:p>
                  </a:txBody>
                  <a:tcPr/>
                </a:tc>
                <a:tc>
                  <a:txBody>
                    <a:bodyPr/>
                    <a:lstStyle/>
                    <a:p>
                      <a:r>
                        <a:rPr lang="en-US" dirty="0"/>
                        <a:t>11000 </a:t>
                      </a:r>
                      <a:r>
                        <a:rPr lang="en-US" dirty="0" err="1"/>
                        <a:t>KNm</a:t>
                      </a:r>
                      <a:endParaRPr lang="en-US" dirty="0"/>
                    </a:p>
                  </a:txBody>
                  <a:tcPr/>
                </a:tc>
                <a:extLst>
                  <a:ext uri="{0D108BD9-81ED-4DB2-BD59-A6C34878D82A}">
                    <a16:rowId xmlns:a16="http://schemas.microsoft.com/office/drawing/2014/main" val="4022972918"/>
                  </a:ext>
                </a:extLst>
              </a:tr>
              <a:tr h="387452">
                <a:tc>
                  <a:txBody>
                    <a:bodyPr/>
                    <a:lstStyle/>
                    <a:p>
                      <a:r>
                        <a:rPr lang="en-US" dirty="0"/>
                        <a:t>Nominal Torque</a:t>
                      </a:r>
                    </a:p>
                  </a:txBody>
                  <a:tcPr/>
                </a:tc>
                <a:tc>
                  <a:txBody>
                    <a:bodyPr/>
                    <a:lstStyle/>
                    <a:p>
                      <a:r>
                        <a:rPr lang="en-US" dirty="0"/>
                        <a:t>8000 </a:t>
                      </a:r>
                      <a:r>
                        <a:rPr lang="en-US" dirty="0" err="1"/>
                        <a:t>KNm</a:t>
                      </a:r>
                      <a:endParaRPr lang="en-US" dirty="0"/>
                    </a:p>
                  </a:txBody>
                  <a:tcPr/>
                </a:tc>
                <a:extLst>
                  <a:ext uri="{0D108BD9-81ED-4DB2-BD59-A6C34878D82A}">
                    <a16:rowId xmlns:a16="http://schemas.microsoft.com/office/drawing/2014/main" val="230897310"/>
                  </a:ext>
                </a:extLst>
              </a:tr>
              <a:tr h="387452">
                <a:tc>
                  <a:txBody>
                    <a:bodyPr/>
                    <a:lstStyle/>
                    <a:p>
                      <a:r>
                        <a:rPr lang="en-US" dirty="0"/>
                        <a:t>Mean Torque value</a:t>
                      </a:r>
                    </a:p>
                  </a:txBody>
                  <a:tcPr/>
                </a:tc>
                <a:tc>
                  <a:txBody>
                    <a:bodyPr/>
                    <a:lstStyle/>
                    <a:p>
                      <a:r>
                        <a:rPr lang="en-US" dirty="0"/>
                        <a:t>4000 </a:t>
                      </a:r>
                      <a:r>
                        <a:rPr lang="en-US" dirty="0" err="1"/>
                        <a:t>KNm</a:t>
                      </a:r>
                      <a:endParaRPr lang="en-US" dirty="0"/>
                    </a:p>
                  </a:txBody>
                  <a:tcPr/>
                </a:tc>
                <a:extLst>
                  <a:ext uri="{0D108BD9-81ED-4DB2-BD59-A6C34878D82A}">
                    <a16:rowId xmlns:a16="http://schemas.microsoft.com/office/drawing/2014/main" val="2895692746"/>
                  </a:ext>
                </a:extLst>
              </a:tr>
            </a:tbl>
          </a:graphicData>
        </a:graphic>
      </p:graphicFrame>
      <p:pic>
        <p:nvPicPr>
          <p:cNvPr id="4" name="Picture 3">
            <a:extLst>
              <a:ext uri="{FF2B5EF4-FFF2-40B4-BE49-F238E27FC236}">
                <a16:creationId xmlns:a16="http://schemas.microsoft.com/office/drawing/2014/main" id="{89DA0E40-4E31-9BC8-5B4F-CB48BBE06B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677" y="189706"/>
            <a:ext cx="1020417" cy="838200"/>
          </a:xfrm>
          <a:prstGeom prst="rect">
            <a:avLst/>
          </a:prstGeom>
        </p:spPr>
      </p:pic>
      <p:sp>
        <p:nvSpPr>
          <p:cNvPr id="7" name="TextBox 6">
            <a:extLst>
              <a:ext uri="{FF2B5EF4-FFF2-40B4-BE49-F238E27FC236}">
                <a16:creationId xmlns:a16="http://schemas.microsoft.com/office/drawing/2014/main" id="{14B07404-4E62-9D81-3F3F-67ECCC4E1B36}"/>
              </a:ext>
            </a:extLst>
          </p:cNvPr>
          <p:cNvSpPr txBox="1"/>
          <p:nvPr/>
        </p:nvSpPr>
        <p:spPr>
          <a:xfrm>
            <a:off x="838200" y="1987826"/>
            <a:ext cx="4833729" cy="923330"/>
          </a:xfrm>
          <a:prstGeom prst="rect">
            <a:avLst/>
          </a:prstGeom>
          <a:noFill/>
        </p:spPr>
        <p:txBody>
          <a:bodyPr wrap="square" rtlCol="0">
            <a:spAutoFit/>
          </a:bodyPr>
          <a:lstStyle/>
          <a:p>
            <a:pPr algn="just"/>
            <a:r>
              <a:rPr lang="en-US" dirty="0"/>
              <a:t>Considering Shredder as case study table is showing Torque values in which  Torque fluctuate periodically. </a:t>
            </a:r>
          </a:p>
        </p:txBody>
      </p:sp>
      <p:graphicFrame>
        <p:nvGraphicFramePr>
          <p:cNvPr id="13" name="Table 12">
            <a:extLst>
              <a:ext uri="{FF2B5EF4-FFF2-40B4-BE49-F238E27FC236}">
                <a16:creationId xmlns:a16="http://schemas.microsoft.com/office/drawing/2014/main" id="{64A59374-9477-CFD3-653A-A1B113311928}"/>
              </a:ext>
            </a:extLst>
          </p:cNvPr>
          <p:cNvGraphicFramePr>
            <a:graphicFrameLocks noGrp="1"/>
          </p:cNvGraphicFramePr>
          <p:nvPr>
            <p:extLst>
              <p:ext uri="{D42A27DB-BD31-4B8C-83A1-F6EECF244321}">
                <p14:modId xmlns:p14="http://schemas.microsoft.com/office/powerpoint/2010/main" val="88516377"/>
              </p:ext>
            </p:extLst>
          </p:nvPr>
        </p:nvGraphicFramePr>
        <p:xfrm>
          <a:off x="5764694" y="3506872"/>
          <a:ext cx="5685191" cy="2834640"/>
        </p:xfrm>
        <a:graphic>
          <a:graphicData uri="http://schemas.openxmlformats.org/drawingml/2006/table">
            <a:tbl>
              <a:tblPr/>
              <a:tblGrid>
                <a:gridCol w="334423">
                  <a:extLst>
                    <a:ext uri="{9D8B030D-6E8A-4147-A177-3AD203B41FA5}">
                      <a16:colId xmlns:a16="http://schemas.microsoft.com/office/drawing/2014/main" val="3020462380"/>
                    </a:ext>
                  </a:extLst>
                </a:gridCol>
                <a:gridCol w="334423">
                  <a:extLst>
                    <a:ext uri="{9D8B030D-6E8A-4147-A177-3AD203B41FA5}">
                      <a16:colId xmlns:a16="http://schemas.microsoft.com/office/drawing/2014/main" val="1847723628"/>
                    </a:ext>
                  </a:extLst>
                </a:gridCol>
                <a:gridCol w="334423">
                  <a:extLst>
                    <a:ext uri="{9D8B030D-6E8A-4147-A177-3AD203B41FA5}">
                      <a16:colId xmlns:a16="http://schemas.microsoft.com/office/drawing/2014/main" val="1036693985"/>
                    </a:ext>
                  </a:extLst>
                </a:gridCol>
                <a:gridCol w="334423">
                  <a:extLst>
                    <a:ext uri="{9D8B030D-6E8A-4147-A177-3AD203B41FA5}">
                      <a16:colId xmlns:a16="http://schemas.microsoft.com/office/drawing/2014/main" val="722618504"/>
                    </a:ext>
                  </a:extLst>
                </a:gridCol>
                <a:gridCol w="334423">
                  <a:extLst>
                    <a:ext uri="{9D8B030D-6E8A-4147-A177-3AD203B41FA5}">
                      <a16:colId xmlns:a16="http://schemas.microsoft.com/office/drawing/2014/main" val="2403272006"/>
                    </a:ext>
                  </a:extLst>
                </a:gridCol>
                <a:gridCol w="334423">
                  <a:extLst>
                    <a:ext uri="{9D8B030D-6E8A-4147-A177-3AD203B41FA5}">
                      <a16:colId xmlns:a16="http://schemas.microsoft.com/office/drawing/2014/main" val="119857427"/>
                    </a:ext>
                  </a:extLst>
                </a:gridCol>
                <a:gridCol w="334423">
                  <a:extLst>
                    <a:ext uri="{9D8B030D-6E8A-4147-A177-3AD203B41FA5}">
                      <a16:colId xmlns:a16="http://schemas.microsoft.com/office/drawing/2014/main" val="3194136441"/>
                    </a:ext>
                  </a:extLst>
                </a:gridCol>
                <a:gridCol w="334423">
                  <a:extLst>
                    <a:ext uri="{9D8B030D-6E8A-4147-A177-3AD203B41FA5}">
                      <a16:colId xmlns:a16="http://schemas.microsoft.com/office/drawing/2014/main" val="1711676151"/>
                    </a:ext>
                  </a:extLst>
                </a:gridCol>
                <a:gridCol w="334423">
                  <a:extLst>
                    <a:ext uri="{9D8B030D-6E8A-4147-A177-3AD203B41FA5}">
                      <a16:colId xmlns:a16="http://schemas.microsoft.com/office/drawing/2014/main" val="525623008"/>
                    </a:ext>
                  </a:extLst>
                </a:gridCol>
                <a:gridCol w="334423">
                  <a:extLst>
                    <a:ext uri="{9D8B030D-6E8A-4147-A177-3AD203B41FA5}">
                      <a16:colId xmlns:a16="http://schemas.microsoft.com/office/drawing/2014/main" val="592723485"/>
                    </a:ext>
                  </a:extLst>
                </a:gridCol>
                <a:gridCol w="334423">
                  <a:extLst>
                    <a:ext uri="{9D8B030D-6E8A-4147-A177-3AD203B41FA5}">
                      <a16:colId xmlns:a16="http://schemas.microsoft.com/office/drawing/2014/main" val="3492299153"/>
                    </a:ext>
                  </a:extLst>
                </a:gridCol>
                <a:gridCol w="334423">
                  <a:extLst>
                    <a:ext uri="{9D8B030D-6E8A-4147-A177-3AD203B41FA5}">
                      <a16:colId xmlns:a16="http://schemas.microsoft.com/office/drawing/2014/main" val="3059222376"/>
                    </a:ext>
                  </a:extLst>
                </a:gridCol>
                <a:gridCol w="334423">
                  <a:extLst>
                    <a:ext uri="{9D8B030D-6E8A-4147-A177-3AD203B41FA5}">
                      <a16:colId xmlns:a16="http://schemas.microsoft.com/office/drawing/2014/main" val="320873320"/>
                    </a:ext>
                  </a:extLst>
                </a:gridCol>
                <a:gridCol w="334423">
                  <a:extLst>
                    <a:ext uri="{9D8B030D-6E8A-4147-A177-3AD203B41FA5}">
                      <a16:colId xmlns:a16="http://schemas.microsoft.com/office/drawing/2014/main" val="1344132124"/>
                    </a:ext>
                  </a:extLst>
                </a:gridCol>
                <a:gridCol w="334423">
                  <a:extLst>
                    <a:ext uri="{9D8B030D-6E8A-4147-A177-3AD203B41FA5}">
                      <a16:colId xmlns:a16="http://schemas.microsoft.com/office/drawing/2014/main" val="2269573975"/>
                    </a:ext>
                  </a:extLst>
                </a:gridCol>
                <a:gridCol w="334423">
                  <a:extLst>
                    <a:ext uri="{9D8B030D-6E8A-4147-A177-3AD203B41FA5}">
                      <a16:colId xmlns:a16="http://schemas.microsoft.com/office/drawing/2014/main" val="2054800613"/>
                    </a:ext>
                  </a:extLst>
                </a:gridCol>
                <a:gridCol w="334423">
                  <a:extLst>
                    <a:ext uri="{9D8B030D-6E8A-4147-A177-3AD203B41FA5}">
                      <a16:colId xmlns:a16="http://schemas.microsoft.com/office/drawing/2014/main" val="1183663166"/>
                    </a:ext>
                  </a:extLst>
                </a:gridCol>
              </a:tblGrid>
              <a:tr h="173759">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292379468"/>
                  </a:ext>
                </a:extLst>
              </a:tr>
              <a:tr h="173759">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w="12700" cap="flat" cmpd="sng" algn="ctr">
                      <a:solidFill>
                        <a:srgbClr val="C00000"/>
                      </a:solidFill>
                      <a:prstDash val="solid"/>
                      <a:round/>
                      <a:headEnd type="none" w="med" len="med"/>
                      <a:tailEnd type="none" w="med" len="med"/>
                    </a:lnR>
                    <a:lnT>
                      <a:noFill/>
                    </a:lnT>
                    <a:lnB>
                      <a:noFill/>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a:noFill/>
                    </a:lnT>
                    <a:lnB>
                      <a:noFill/>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C00000"/>
                      </a:solidFill>
                      <a:prstDash val="solid"/>
                      <a:round/>
                      <a:headEnd type="none" w="med" len="med"/>
                      <a:tailEnd type="none" w="med" len="med"/>
                    </a:lnL>
                    <a:lnR>
                      <a:noFill/>
                    </a:lnR>
                    <a:lnT>
                      <a:noFill/>
                    </a:lnT>
                    <a:lnB>
                      <a:noFill/>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240600102"/>
                  </a:ext>
                </a:extLst>
              </a:tr>
              <a:tr h="173759">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w="12700" cap="flat" cmpd="sng" algn="ctr">
                      <a:solidFill>
                        <a:srgbClr val="C00000"/>
                      </a:solidFill>
                      <a:prstDash val="solid"/>
                      <a:round/>
                      <a:headEnd type="none" w="med" len="med"/>
                      <a:tailEnd type="none" w="med" len="med"/>
                    </a:lnR>
                    <a:lnT>
                      <a:noFill/>
                    </a:lnT>
                    <a:lnB>
                      <a:noFill/>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a:noFill/>
                    </a:lnT>
                    <a:lnB>
                      <a:noFill/>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C00000"/>
                      </a:solidFill>
                      <a:prstDash val="solid"/>
                      <a:round/>
                      <a:headEnd type="none" w="med" len="med"/>
                      <a:tailEnd type="none" w="med" len="med"/>
                    </a:lnL>
                    <a:lnR>
                      <a:noFill/>
                    </a:lnR>
                    <a:lnT>
                      <a:noFill/>
                    </a:lnT>
                    <a:lnB>
                      <a:noFill/>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4009148760"/>
                  </a:ext>
                </a:extLst>
              </a:tr>
              <a:tr h="173759">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12700" cap="flat" cmpd="sng" algn="ctr">
                      <a:solidFill>
                        <a:srgbClr val="C65911"/>
                      </a:solidFill>
                      <a:prstDash val="solid"/>
                      <a:round/>
                      <a:headEnd type="none" w="med" len="med"/>
                      <a:tailEnd type="none" w="med" len="med"/>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12700" cap="flat" cmpd="sng" algn="ctr">
                      <a:solidFill>
                        <a:srgbClr val="C00000"/>
                      </a:solidFill>
                      <a:prstDash val="solid"/>
                      <a:round/>
                      <a:headEnd type="none" w="med" len="med"/>
                      <a:tailEnd type="none" w="med" len="med"/>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12700" cap="flat" cmpd="sng" algn="ctr">
                      <a:solidFill>
                        <a:srgbClr val="C00000"/>
                      </a:solidFill>
                      <a:prstDash val="solid"/>
                      <a:round/>
                      <a:headEnd type="none" w="med" len="med"/>
                      <a:tailEnd type="none" w="med" len="med"/>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12700" cap="flat" cmpd="sng" algn="ctr">
                      <a:solidFill>
                        <a:srgbClr val="C00000"/>
                      </a:solidFill>
                      <a:prstDash val="solid"/>
                      <a:round/>
                      <a:headEnd type="none" w="med" len="med"/>
                      <a:tailEnd type="none" w="med" len="med"/>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12700" cap="flat" cmpd="sng" algn="ctr">
                      <a:solidFill>
                        <a:srgbClr val="C00000"/>
                      </a:solidFill>
                      <a:prstDash val="solid"/>
                      <a:round/>
                      <a:headEnd type="none" w="med" len="med"/>
                      <a:tailEnd type="none" w="med" len="med"/>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12700" cap="flat" cmpd="sng" algn="ctr">
                      <a:solidFill>
                        <a:srgbClr val="C00000"/>
                      </a:solidFill>
                      <a:prstDash val="solid"/>
                      <a:round/>
                      <a:headEnd type="none" w="med" len="med"/>
                      <a:tailEnd type="none" w="med" len="med"/>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w="12700" cap="flat" cmpd="sng" algn="ctr">
                      <a:solidFill>
                        <a:srgbClr val="C00000"/>
                      </a:solidFill>
                      <a:prstDash val="solid"/>
                      <a:round/>
                      <a:headEnd type="none" w="med" len="med"/>
                      <a:tailEnd type="none" w="med" len="med"/>
                    </a:lnR>
                    <a:lnT>
                      <a:noFill/>
                    </a:lnT>
                    <a:lnB w="12700" cap="flat" cmpd="sng" algn="ctr">
                      <a:solidFill>
                        <a:srgbClr val="C00000"/>
                      </a:solidFill>
                      <a:prstDash val="solid"/>
                      <a:round/>
                      <a:headEnd type="none" w="med" len="med"/>
                      <a:tailEnd type="none" w="med" len="med"/>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a:noFill/>
                    </a:lnT>
                    <a:lnB>
                      <a:noFill/>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C00000"/>
                      </a:solidFill>
                      <a:prstDash val="solid"/>
                      <a:round/>
                      <a:headEnd type="none" w="med" len="med"/>
                      <a:tailEnd type="none" w="med" len="med"/>
                    </a:lnL>
                    <a:lnR>
                      <a:noFill/>
                    </a:lnR>
                    <a:lnT>
                      <a:noFill/>
                    </a:lnT>
                    <a:lnB w="12700" cap="flat" cmpd="sng" algn="ctr">
                      <a:solidFill>
                        <a:srgbClr val="C00000"/>
                      </a:solidFill>
                      <a:prstDash val="solid"/>
                      <a:round/>
                      <a:headEnd type="none" w="med" len="med"/>
                      <a:tailEnd type="none" w="med" len="med"/>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12700" cap="flat" cmpd="sng" algn="ctr">
                      <a:solidFill>
                        <a:srgbClr val="C00000"/>
                      </a:solidFill>
                      <a:prstDash val="solid"/>
                      <a:round/>
                      <a:headEnd type="none" w="med" len="med"/>
                      <a:tailEnd type="none" w="med" len="med"/>
                    </a:lnB>
                    <a:solidFill>
                      <a:srgbClr val="D9D9D9"/>
                    </a:solidFill>
                  </a:tcPr>
                </a:tc>
                <a:tc gridSpan="3">
                  <a:txBody>
                    <a:bodyPr/>
                    <a:lstStyle/>
                    <a:p>
                      <a:pPr algn="ctr" fontAlgn="b"/>
                      <a:r>
                        <a:rPr lang="en-US" sz="1100" b="0" i="0" u="none" strike="noStrike">
                          <a:solidFill>
                            <a:srgbClr val="000000"/>
                          </a:solidFill>
                          <a:effectLst/>
                          <a:latin typeface="Calibri" panose="020F0502020204030204" pitchFamily="34" charset="0"/>
                        </a:rPr>
                        <a:t>Load</a:t>
                      </a:r>
                    </a:p>
                  </a:txBody>
                  <a:tcPr marL="9525" marR="9525" marT="9525" marB="0" anchor="b">
                    <a:lnL>
                      <a:noFill/>
                    </a:lnL>
                    <a:lnR>
                      <a:noFill/>
                    </a:lnR>
                    <a:lnT>
                      <a:noFill/>
                    </a:lnT>
                    <a:lnB w="12700" cap="flat" cmpd="sng" algn="ctr">
                      <a:solidFill>
                        <a:srgbClr val="C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12700" cap="flat" cmpd="sng" algn="ctr">
                      <a:solidFill>
                        <a:srgbClr val="C00000"/>
                      </a:solidFill>
                      <a:prstDash val="solid"/>
                      <a:round/>
                      <a:headEnd type="none" w="med" len="med"/>
                      <a:tailEnd type="none" w="med" len="med"/>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12700" cap="flat" cmpd="sng" algn="ctr">
                      <a:solidFill>
                        <a:srgbClr val="C00000"/>
                      </a:solidFill>
                      <a:prstDash val="solid"/>
                      <a:round/>
                      <a:headEnd type="none" w="med" len="med"/>
                      <a:tailEnd type="none" w="med" len="med"/>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12700" cap="flat" cmpd="sng" algn="ctr">
                      <a:solidFill>
                        <a:srgbClr val="C00000"/>
                      </a:solidFill>
                      <a:prstDash val="solid"/>
                      <a:round/>
                      <a:headEnd type="none" w="med" len="med"/>
                      <a:tailEnd type="none" w="med" len="med"/>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12700" cap="flat" cmpd="sng" algn="ctr">
                      <a:solidFill>
                        <a:srgbClr val="C00000"/>
                      </a:solidFill>
                      <a:prstDash val="solid"/>
                      <a:round/>
                      <a:headEnd type="none" w="med" len="med"/>
                      <a:tailEnd type="none" w="med" len="med"/>
                    </a:lnB>
                    <a:solidFill>
                      <a:srgbClr val="D9D9D9"/>
                    </a:solidFill>
                  </a:tcPr>
                </a:tc>
                <a:extLst>
                  <a:ext uri="{0D108BD9-81ED-4DB2-BD59-A6C34878D82A}">
                    <a16:rowId xmlns:a16="http://schemas.microsoft.com/office/drawing/2014/main" val="3256874938"/>
                  </a:ext>
                </a:extLst>
              </a:tr>
              <a:tr h="173759">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w="12700" cap="flat" cmpd="sng" algn="ctr">
                      <a:solidFill>
                        <a:srgbClr val="C65911"/>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w="12700" cap="flat" cmpd="sng" algn="ctr">
                      <a:solidFill>
                        <a:srgbClr val="C0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w="12700" cap="flat" cmpd="sng" algn="ctr">
                      <a:solidFill>
                        <a:srgbClr val="C0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w="12700" cap="flat" cmpd="sng" algn="ctr">
                      <a:solidFill>
                        <a:srgbClr val="C0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w="12700" cap="flat" cmpd="sng" algn="ctr">
                      <a:solidFill>
                        <a:srgbClr val="C0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w="12700" cap="flat" cmpd="sng" algn="ctr">
                      <a:solidFill>
                        <a:srgbClr val="C0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w="12700" cap="flat" cmpd="sng" algn="ctr">
                      <a:solidFill>
                        <a:srgbClr val="C0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12700" cap="flat" cmpd="sng" algn="ctr">
                      <a:solidFill>
                        <a:srgbClr val="FF0000"/>
                      </a:solidFill>
                      <a:prstDash val="solid"/>
                      <a:round/>
                      <a:headEnd type="none" w="med" len="med"/>
                      <a:tailEnd type="none" w="med" len="med"/>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w="12700" cap="flat" cmpd="sng" algn="ctr">
                      <a:solidFill>
                        <a:srgbClr val="C0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w="12700" cap="flat" cmpd="sng" algn="ctr">
                      <a:solidFill>
                        <a:srgbClr val="C0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w="12700" cap="flat" cmpd="sng" algn="ctr">
                      <a:solidFill>
                        <a:srgbClr val="C0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D9D9D9"/>
                    </a:solidFill>
                  </a:tcPr>
                </a:tc>
                <a:tc gridSpan="2">
                  <a:txBody>
                    <a:bodyPr/>
                    <a:lstStyle/>
                    <a:p>
                      <a:pPr algn="l" fontAlgn="b"/>
                      <a:r>
                        <a:rPr lang="en-US" sz="1100" b="0" i="0" u="none" strike="noStrike">
                          <a:solidFill>
                            <a:srgbClr val="000000"/>
                          </a:solidFill>
                          <a:effectLst/>
                          <a:latin typeface="Calibri" panose="020F0502020204030204" pitchFamily="34" charset="0"/>
                        </a:rPr>
                        <a:t>rpm</a:t>
                      </a:r>
                    </a:p>
                  </a:txBody>
                  <a:tcPr marL="9525" marR="9525" marT="9525" marB="0" anchor="b">
                    <a:lnL>
                      <a:noFill/>
                    </a:lnL>
                    <a:lnR>
                      <a:noFill/>
                    </a:lnR>
                    <a:lnT w="12700" cap="flat" cmpd="sng" algn="ctr">
                      <a:solidFill>
                        <a:srgbClr val="C0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w="12700" cap="flat" cmpd="sng" algn="ctr">
                      <a:solidFill>
                        <a:srgbClr val="C0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w="12700" cap="flat" cmpd="sng" algn="ctr">
                      <a:solidFill>
                        <a:srgbClr val="C0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w="12700" cap="flat" cmpd="sng" algn="ctr">
                      <a:solidFill>
                        <a:srgbClr val="C0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w="12700" cap="flat" cmpd="sng" algn="ctr">
                      <a:solidFill>
                        <a:srgbClr val="C0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D9D9D9"/>
                    </a:solidFill>
                  </a:tcPr>
                </a:tc>
                <a:extLst>
                  <a:ext uri="{0D108BD9-81ED-4DB2-BD59-A6C34878D82A}">
                    <a16:rowId xmlns:a16="http://schemas.microsoft.com/office/drawing/2014/main" val="680951804"/>
                  </a:ext>
                </a:extLst>
              </a:tr>
              <a:tr h="173759">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w="12700" cap="flat" cmpd="sng" algn="ctr">
                      <a:solidFill>
                        <a:srgbClr val="FF0000"/>
                      </a:solidFill>
                      <a:prstDash val="solid"/>
                      <a:round/>
                      <a:headEnd type="none" w="med" len="med"/>
                      <a:tailEnd type="none" w="med" len="med"/>
                    </a:lnT>
                    <a:lnB>
                      <a:noFill/>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w="12700" cap="flat" cmpd="sng" algn="ctr">
                      <a:solidFill>
                        <a:srgbClr val="FF0000"/>
                      </a:solidFill>
                      <a:prstDash val="solid"/>
                      <a:round/>
                      <a:headEnd type="none" w="med" len="med"/>
                      <a:tailEnd type="none" w="med" len="med"/>
                    </a:lnT>
                    <a:lnB>
                      <a:noFill/>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w="12700" cap="flat" cmpd="sng" algn="ctr">
                      <a:solidFill>
                        <a:srgbClr val="FF0000"/>
                      </a:solidFill>
                      <a:prstDash val="solid"/>
                      <a:round/>
                      <a:headEnd type="none" w="med" len="med"/>
                      <a:tailEnd type="none" w="med" len="med"/>
                    </a:lnT>
                    <a:lnB>
                      <a:noFill/>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w="12700" cap="flat" cmpd="sng" algn="ctr">
                      <a:solidFill>
                        <a:srgbClr val="FF0000"/>
                      </a:solidFill>
                      <a:prstDash val="solid"/>
                      <a:round/>
                      <a:headEnd type="none" w="med" len="med"/>
                      <a:tailEnd type="none" w="med" len="med"/>
                    </a:lnT>
                    <a:lnB>
                      <a:noFill/>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w="12700" cap="flat" cmpd="sng" algn="ctr">
                      <a:solidFill>
                        <a:srgbClr val="FF0000"/>
                      </a:solidFill>
                      <a:prstDash val="solid"/>
                      <a:round/>
                      <a:headEnd type="none" w="med" len="med"/>
                      <a:tailEnd type="none" w="med" len="med"/>
                    </a:lnT>
                    <a:lnB>
                      <a:noFill/>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w="12700" cap="flat" cmpd="sng" algn="ctr">
                      <a:solidFill>
                        <a:srgbClr val="FF0000"/>
                      </a:solidFill>
                      <a:prstDash val="solid"/>
                      <a:round/>
                      <a:headEnd type="none" w="med" len="med"/>
                      <a:tailEnd type="none" w="med" len="med"/>
                    </a:lnT>
                    <a:lnB>
                      <a:noFill/>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w="12700" cap="flat" cmpd="sng" algn="ctr">
                      <a:solidFill>
                        <a:srgbClr val="FF0000"/>
                      </a:solidFill>
                      <a:prstDash val="solid"/>
                      <a:round/>
                      <a:headEnd type="none" w="med" len="med"/>
                      <a:tailEnd type="none" w="med" len="med"/>
                    </a:lnT>
                    <a:lnB>
                      <a:noFill/>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w="12700" cap="flat" cmpd="sng" algn="ctr">
                      <a:solidFill>
                        <a:srgbClr val="FF0000"/>
                      </a:solidFill>
                      <a:prstDash val="solid"/>
                      <a:round/>
                      <a:headEnd type="none" w="med" len="med"/>
                      <a:tailEnd type="none" w="med" len="med"/>
                    </a:lnT>
                    <a:lnB>
                      <a:noFill/>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w="12700" cap="flat" cmpd="sng" algn="ctr">
                      <a:solidFill>
                        <a:srgbClr val="FF0000"/>
                      </a:solidFill>
                      <a:prstDash val="solid"/>
                      <a:round/>
                      <a:headEnd type="none" w="med" len="med"/>
                      <a:tailEnd type="none" w="med" len="med"/>
                    </a:lnT>
                    <a:lnB>
                      <a:noFill/>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w="12700" cap="flat" cmpd="sng" algn="ctr">
                      <a:solidFill>
                        <a:srgbClr val="FF0000"/>
                      </a:solidFill>
                      <a:prstDash val="solid"/>
                      <a:round/>
                      <a:headEnd type="none" w="med" len="med"/>
                      <a:tailEnd type="none" w="med" len="med"/>
                    </a:lnT>
                    <a:lnB>
                      <a:noFill/>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w="12700" cap="flat" cmpd="sng" algn="ctr">
                      <a:solidFill>
                        <a:srgbClr val="FF0000"/>
                      </a:solidFill>
                      <a:prstDash val="solid"/>
                      <a:round/>
                      <a:headEnd type="none" w="med" len="med"/>
                      <a:tailEnd type="none" w="med" len="med"/>
                    </a:lnT>
                    <a:lnB>
                      <a:noFill/>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w="12700" cap="flat" cmpd="sng" algn="ctr">
                      <a:solidFill>
                        <a:srgbClr val="FF0000"/>
                      </a:solidFill>
                      <a:prstDash val="solid"/>
                      <a:round/>
                      <a:headEnd type="none" w="med" len="med"/>
                      <a:tailEnd type="none" w="med" len="med"/>
                    </a:lnT>
                    <a:lnB>
                      <a:noFill/>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w="12700" cap="flat" cmpd="sng" algn="ctr">
                      <a:solidFill>
                        <a:srgbClr val="FF0000"/>
                      </a:solidFill>
                      <a:prstDash val="solid"/>
                      <a:round/>
                      <a:headEnd type="none" w="med" len="med"/>
                      <a:tailEnd type="none" w="med" len="med"/>
                    </a:lnT>
                    <a:lnB>
                      <a:noFill/>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w="12700" cap="flat" cmpd="sng" algn="ctr">
                      <a:solidFill>
                        <a:srgbClr val="FF0000"/>
                      </a:solidFill>
                      <a:prstDash val="solid"/>
                      <a:round/>
                      <a:headEnd type="none" w="med" len="med"/>
                      <a:tailEnd type="none" w="med" len="med"/>
                    </a:lnT>
                    <a:lnB>
                      <a:noFill/>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w="12700" cap="flat" cmpd="sng" algn="ctr">
                      <a:solidFill>
                        <a:srgbClr val="FF0000"/>
                      </a:solidFill>
                      <a:prstDash val="solid"/>
                      <a:round/>
                      <a:headEnd type="none" w="med" len="med"/>
                      <a:tailEnd type="none" w="med" len="med"/>
                    </a:lnT>
                    <a:lnB>
                      <a:noFill/>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w="12700" cap="flat" cmpd="sng" algn="ctr">
                      <a:solidFill>
                        <a:srgbClr val="FF0000"/>
                      </a:solidFill>
                      <a:prstDash val="solid"/>
                      <a:round/>
                      <a:headEnd type="none" w="med" len="med"/>
                      <a:tailEnd type="none" w="med" len="med"/>
                    </a:lnT>
                    <a:lnB>
                      <a:noFill/>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w="12700" cap="flat" cmpd="sng" algn="ctr">
                      <a:solidFill>
                        <a:srgbClr val="FF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1876951331"/>
                  </a:ext>
                </a:extLst>
              </a:tr>
              <a:tr h="173759">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A6A6A6"/>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A6A6A6"/>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A6A6A6"/>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A6A6A6"/>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A6A6A6"/>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A6A6A6"/>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A6A6A6"/>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19050" cap="flat" cmpd="sng" algn="ctr">
                      <a:solidFill>
                        <a:srgbClr val="00B050"/>
                      </a:solidFill>
                      <a:prstDash val="solid"/>
                      <a:round/>
                      <a:headEnd type="none" w="med" len="med"/>
                      <a:tailEnd type="none" w="med" len="med"/>
                    </a:lnB>
                    <a:solidFill>
                      <a:srgbClr val="A6A6A6"/>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w="19050" cap="flat" cmpd="sng" algn="ctr">
                      <a:solidFill>
                        <a:srgbClr val="00B050"/>
                      </a:solidFill>
                      <a:prstDash val="solid"/>
                      <a:round/>
                      <a:headEnd type="none" w="med" len="med"/>
                      <a:tailEnd type="none" w="med" len="med"/>
                    </a:lnB>
                    <a:solidFill>
                      <a:srgbClr val="A6A6A6"/>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A6A6A6"/>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A6A6A6"/>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A6A6A6"/>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A6A6A6"/>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A6A6A6"/>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A6A6A6"/>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A6A6A6"/>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A6A6A6"/>
                    </a:solidFill>
                  </a:tcPr>
                </a:tc>
                <a:extLst>
                  <a:ext uri="{0D108BD9-81ED-4DB2-BD59-A6C34878D82A}">
                    <a16:rowId xmlns:a16="http://schemas.microsoft.com/office/drawing/2014/main" val="1069800430"/>
                  </a:ext>
                </a:extLst>
              </a:tr>
              <a:tr h="177022">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19050" cap="flat" cmpd="sng" algn="ctr">
                      <a:solidFill>
                        <a:srgbClr val="00B050"/>
                      </a:solidFill>
                      <a:prstDash val="solid"/>
                      <a:round/>
                      <a:headEnd type="none" w="med" len="med"/>
                      <a:tailEnd type="none" w="med" len="med"/>
                    </a:lnB>
                    <a:solidFill>
                      <a:srgbClr val="A6A6A6"/>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19050" cap="flat" cmpd="sng" algn="ctr">
                      <a:solidFill>
                        <a:srgbClr val="00B050"/>
                      </a:solidFill>
                      <a:prstDash val="solid"/>
                      <a:round/>
                      <a:headEnd type="none" w="med" len="med"/>
                      <a:tailEnd type="none" w="med" len="med"/>
                    </a:lnB>
                    <a:solidFill>
                      <a:srgbClr val="A6A6A6"/>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19050" cap="flat" cmpd="sng" algn="ctr">
                      <a:solidFill>
                        <a:srgbClr val="00B050"/>
                      </a:solidFill>
                      <a:prstDash val="solid"/>
                      <a:round/>
                      <a:headEnd type="none" w="med" len="med"/>
                      <a:tailEnd type="none" w="med" len="med"/>
                    </a:lnB>
                    <a:solidFill>
                      <a:srgbClr val="A6A6A6"/>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19050" cap="flat" cmpd="sng" algn="ctr">
                      <a:solidFill>
                        <a:srgbClr val="00B050"/>
                      </a:solidFill>
                      <a:prstDash val="solid"/>
                      <a:round/>
                      <a:headEnd type="none" w="med" len="med"/>
                      <a:tailEnd type="none" w="med" len="med"/>
                    </a:lnB>
                    <a:solidFill>
                      <a:srgbClr val="A6A6A6"/>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19050" cap="flat" cmpd="sng" algn="ctr">
                      <a:solidFill>
                        <a:srgbClr val="00B050"/>
                      </a:solidFill>
                      <a:prstDash val="solid"/>
                      <a:round/>
                      <a:headEnd type="none" w="med" len="med"/>
                      <a:tailEnd type="none" w="med" len="med"/>
                    </a:lnB>
                    <a:solidFill>
                      <a:srgbClr val="A6A6A6"/>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19050" cap="flat" cmpd="sng" algn="ctr">
                      <a:solidFill>
                        <a:srgbClr val="00B050"/>
                      </a:solidFill>
                      <a:prstDash val="solid"/>
                      <a:round/>
                      <a:headEnd type="none" w="med" len="med"/>
                      <a:tailEnd type="none" w="med" len="med"/>
                    </a:lnB>
                    <a:solidFill>
                      <a:srgbClr val="A6A6A6"/>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w="19050" cap="flat" cmpd="sng" algn="ctr">
                      <a:solidFill>
                        <a:srgbClr val="00B050"/>
                      </a:solidFill>
                      <a:prstDash val="solid"/>
                      <a:round/>
                      <a:headEnd type="none" w="med" len="med"/>
                      <a:tailEnd type="none" w="med" len="med"/>
                    </a:lnR>
                    <a:lnT>
                      <a:noFill/>
                    </a:lnT>
                    <a:lnB w="19050" cap="flat" cmpd="sng" algn="ctr">
                      <a:solidFill>
                        <a:srgbClr val="00B050"/>
                      </a:solidFill>
                      <a:prstDash val="solid"/>
                      <a:round/>
                      <a:headEnd type="none" w="med" len="med"/>
                      <a:tailEnd type="none" w="med" len="med"/>
                    </a:lnB>
                    <a:solidFill>
                      <a:srgbClr val="A6A6A6"/>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19050" cap="flat" cmpd="sng" algn="ctr">
                      <a:solidFill>
                        <a:srgbClr val="00B050"/>
                      </a:solidFill>
                      <a:prstDash val="solid"/>
                      <a:round/>
                      <a:headEnd type="none" w="med" len="med"/>
                      <a:tailEnd type="none" w="med" len="med"/>
                    </a:lnL>
                    <a:lnR>
                      <a:noFill/>
                    </a:lnR>
                    <a:lnT w="19050" cap="flat" cmpd="sng" algn="ctr">
                      <a:solidFill>
                        <a:srgbClr val="00B050"/>
                      </a:solidFill>
                      <a:prstDash val="solid"/>
                      <a:round/>
                      <a:headEnd type="none" w="med" len="med"/>
                      <a:tailEnd type="none" w="med" len="med"/>
                    </a:lnT>
                    <a:lnB>
                      <a:noFill/>
                    </a:lnB>
                    <a:solidFill>
                      <a:srgbClr val="A6A6A6"/>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w="19050" cap="flat" cmpd="sng" algn="ctr">
                      <a:solidFill>
                        <a:srgbClr val="00B050"/>
                      </a:solidFill>
                      <a:prstDash val="solid"/>
                      <a:round/>
                      <a:headEnd type="none" w="med" len="med"/>
                      <a:tailEnd type="none" w="med" len="med"/>
                    </a:lnR>
                    <a:lnT w="19050" cap="flat" cmpd="sng" algn="ctr">
                      <a:solidFill>
                        <a:srgbClr val="00B050"/>
                      </a:solidFill>
                      <a:prstDash val="solid"/>
                      <a:round/>
                      <a:headEnd type="none" w="med" len="med"/>
                      <a:tailEnd type="none" w="med" len="med"/>
                    </a:lnT>
                    <a:lnB>
                      <a:noFill/>
                    </a:lnB>
                    <a:solidFill>
                      <a:srgbClr val="A6A6A6"/>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19050" cap="flat" cmpd="sng" algn="ctr">
                      <a:solidFill>
                        <a:srgbClr val="00B050"/>
                      </a:solidFill>
                      <a:prstDash val="solid"/>
                      <a:round/>
                      <a:headEnd type="none" w="med" len="med"/>
                      <a:tailEnd type="none" w="med" len="med"/>
                    </a:lnL>
                    <a:lnR>
                      <a:noFill/>
                    </a:lnR>
                    <a:lnT>
                      <a:noFill/>
                    </a:lnT>
                    <a:lnB w="19050" cap="flat" cmpd="sng" algn="ctr">
                      <a:solidFill>
                        <a:srgbClr val="00B050"/>
                      </a:solidFill>
                      <a:prstDash val="solid"/>
                      <a:round/>
                      <a:headEnd type="none" w="med" len="med"/>
                      <a:tailEnd type="none" w="med" len="med"/>
                    </a:lnB>
                    <a:solidFill>
                      <a:srgbClr val="A6A6A6"/>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19050" cap="flat" cmpd="sng" algn="ctr">
                      <a:solidFill>
                        <a:srgbClr val="00B050"/>
                      </a:solidFill>
                      <a:prstDash val="solid"/>
                      <a:round/>
                      <a:headEnd type="none" w="med" len="med"/>
                      <a:tailEnd type="none" w="med" len="med"/>
                    </a:lnB>
                    <a:solidFill>
                      <a:srgbClr val="A6A6A6"/>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19050" cap="flat" cmpd="sng" algn="ctr">
                      <a:solidFill>
                        <a:srgbClr val="00B050"/>
                      </a:solidFill>
                      <a:prstDash val="solid"/>
                      <a:round/>
                      <a:headEnd type="none" w="med" len="med"/>
                      <a:tailEnd type="none" w="med" len="med"/>
                    </a:lnB>
                    <a:solidFill>
                      <a:srgbClr val="A6A6A6"/>
                    </a:solidFill>
                  </a:tcPr>
                </a:tc>
                <a:tc gridSpan="5">
                  <a:txBody>
                    <a:bodyPr/>
                    <a:lstStyle/>
                    <a:p>
                      <a:pPr algn="ctr" fontAlgn="b"/>
                      <a:r>
                        <a:rPr lang="en-US" sz="1100" b="0" i="0" u="none" strike="noStrike">
                          <a:solidFill>
                            <a:srgbClr val="000000"/>
                          </a:solidFill>
                          <a:effectLst/>
                          <a:latin typeface="Calibri" panose="020F0502020204030204" pitchFamily="34" charset="0"/>
                        </a:rPr>
                        <a:t>Load</a:t>
                      </a:r>
                    </a:p>
                  </a:txBody>
                  <a:tcPr marL="9525" marR="9525" marT="9525" marB="0" anchor="b">
                    <a:lnL>
                      <a:noFill/>
                    </a:lnL>
                    <a:lnR>
                      <a:noFill/>
                    </a:lnR>
                    <a:lnT>
                      <a:noFill/>
                    </a:lnT>
                    <a:lnB w="19050" cap="flat" cmpd="sng" algn="ctr">
                      <a:solidFill>
                        <a:srgbClr val="00B050"/>
                      </a:solidFill>
                      <a:prstDash val="solid"/>
                      <a:round/>
                      <a:headEnd type="none" w="med" len="med"/>
                      <a:tailEnd type="none" w="med" len="med"/>
                    </a:lnB>
                    <a:solidFill>
                      <a:srgbClr val="A6A6A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40263696"/>
                  </a:ext>
                </a:extLst>
              </a:tr>
              <a:tr h="173759">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w="19050" cap="flat" cmpd="sng" algn="ctr">
                      <a:solidFill>
                        <a:srgbClr val="00B050"/>
                      </a:solidFill>
                      <a:prstDash val="solid"/>
                      <a:round/>
                      <a:headEnd type="none" w="med" len="med"/>
                      <a:tailEnd type="none" w="med" len="med"/>
                    </a:lnT>
                    <a:lnB>
                      <a:noFill/>
                    </a:lnB>
                    <a:solidFill>
                      <a:srgbClr val="A6A6A6"/>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w="19050" cap="flat" cmpd="sng" algn="ctr">
                      <a:solidFill>
                        <a:srgbClr val="00B050"/>
                      </a:solidFill>
                      <a:prstDash val="solid"/>
                      <a:round/>
                      <a:headEnd type="none" w="med" len="med"/>
                      <a:tailEnd type="none" w="med" len="med"/>
                    </a:lnT>
                    <a:lnB>
                      <a:noFill/>
                    </a:lnB>
                    <a:solidFill>
                      <a:srgbClr val="A6A6A6"/>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w="19050" cap="flat" cmpd="sng" algn="ctr">
                      <a:solidFill>
                        <a:srgbClr val="00B050"/>
                      </a:solidFill>
                      <a:prstDash val="solid"/>
                      <a:round/>
                      <a:headEnd type="none" w="med" len="med"/>
                      <a:tailEnd type="none" w="med" len="med"/>
                    </a:lnT>
                    <a:lnB>
                      <a:noFill/>
                    </a:lnB>
                    <a:solidFill>
                      <a:srgbClr val="A6A6A6"/>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w="19050" cap="flat" cmpd="sng" algn="ctr">
                      <a:solidFill>
                        <a:srgbClr val="00B050"/>
                      </a:solidFill>
                      <a:prstDash val="solid"/>
                      <a:round/>
                      <a:headEnd type="none" w="med" len="med"/>
                      <a:tailEnd type="none" w="med" len="med"/>
                    </a:lnT>
                    <a:lnB>
                      <a:noFill/>
                    </a:lnB>
                    <a:solidFill>
                      <a:srgbClr val="A6A6A6"/>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w="19050" cap="flat" cmpd="sng" algn="ctr">
                      <a:solidFill>
                        <a:srgbClr val="00B050"/>
                      </a:solidFill>
                      <a:prstDash val="solid"/>
                      <a:round/>
                      <a:headEnd type="none" w="med" len="med"/>
                      <a:tailEnd type="none" w="med" len="med"/>
                    </a:lnT>
                    <a:lnB>
                      <a:noFill/>
                    </a:lnB>
                    <a:solidFill>
                      <a:srgbClr val="A6A6A6"/>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w="19050" cap="flat" cmpd="sng" algn="ctr">
                      <a:solidFill>
                        <a:srgbClr val="00B050"/>
                      </a:solidFill>
                      <a:prstDash val="solid"/>
                      <a:round/>
                      <a:headEnd type="none" w="med" len="med"/>
                      <a:tailEnd type="none" w="med" len="med"/>
                    </a:lnT>
                    <a:lnB>
                      <a:noFill/>
                    </a:lnB>
                    <a:solidFill>
                      <a:srgbClr val="A6A6A6"/>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w="19050" cap="flat" cmpd="sng" algn="ctr">
                      <a:solidFill>
                        <a:srgbClr val="00B050"/>
                      </a:solidFill>
                      <a:prstDash val="solid"/>
                      <a:round/>
                      <a:headEnd type="none" w="med" len="med"/>
                      <a:tailEnd type="none" w="med" len="med"/>
                    </a:lnT>
                    <a:lnB>
                      <a:noFill/>
                    </a:lnB>
                    <a:solidFill>
                      <a:srgbClr val="A6A6A6"/>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A6A6A6"/>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A6A6A6"/>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w="19050" cap="flat" cmpd="sng" algn="ctr">
                      <a:solidFill>
                        <a:srgbClr val="00B050"/>
                      </a:solidFill>
                      <a:prstDash val="solid"/>
                      <a:round/>
                      <a:headEnd type="none" w="med" len="med"/>
                      <a:tailEnd type="none" w="med" len="med"/>
                    </a:lnT>
                    <a:lnB>
                      <a:noFill/>
                    </a:lnB>
                    <a:solidFill>
                      <a:srgbClr val="A6A6A6"/>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w="19050" cap="flat" cmpd="sng" algn="ctr">
                      <a:solidFill>
                        <a:srgbClr val="00B050"/>
                      </a:solidFill>
                      <a:prstDash val="solid"/>
                      <a:round/>
                      <a:headEnd type="none" w="med" len="med"/>
                      <a:tailEnd type="none" w="med" len="med"/>
                    </a:lnT>
                    <a:lnB>
                      <a:noFill/>
                    </a:lnB>
                    <a:solidFill>
                      <a:srgbClr val="A6A6A6"/>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w="19050" cap="flat" cmpd="sng" algn="ctr">
                      <a:solidFill>
                        <a:srgbClr val="00B050"/>
                      </a:solidFill>
                      <a:prstDash val="solid"/>
                      <a:round/>
                      <a:headEnd type="none" w="med" len="med"/>
                      <a:tailEnd type="none" w="med" len="med"/>
                    </a:lnT>
                    <a:lnB>
                      <a:noFill/>
                    </a:lnB>
                    <a:solidFill>
                      <a:srgbClr val="A6A6A6"/>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w="19050" cap="flat" cmpd="sng" algn="ctr">
                      <a:solidFill>
                        <a:srgbClr val="00B050"/>
                      </a:solidFill>
                      <a:prstDash val="solid"/>
                      <a:round/>
                      <a:headEnd type="none" w="med" len="med"/>
                      <a:tailEnd type="none" w="med" len="med"/>
                    </a:lnT>
                    <a:lnB>
                      <a:noFill/>
                    </a:lnB>
                    <a:solidFill>
                      <a:srgbClr val="A6A6A6"/>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w="19050" cap="flat" cmpd="sng" algn="ctr">
                      <a:solidFill>
                        <a:srgbClr val="00B050"/>
                      </a:solidFill>
                      <a:prstDash val="solid"/>
                      <a:round/>
                      <a:headEnd type="none" w="med" len="med"/>
                      <a:tailEnd type="none" w="med" len="med"/>
                    </a:lnT>
                    <a:lnB>
                      <a:noFill/>
                    </a:lnB>
                    <a:solidFill>
                      <a:srgbClr val="A6A6A6"/>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w="19050" cap="flat" cmpd="sng" algn="ctr">
                      <a:solidFill>
                        <a:srgbClr val="00B050"/>
                      </a:solidFill>
                      <a:prstDash val="solid"/>
                      <a:round/>
                      <a:headEnd type="none" w="med" len="med"/>
                      <a:tailEnd type="none" w="med" len="med"/>
                    </a:lnT>
                    <a:lnB>
                      <a:noFill/>
                    </a:lnB>
                    <a:solidFill>
                      <a:srgbClr val="A6A6A6"/>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w="19050" cap="flat" cmpd="sng" algn="ctr">
                      <a:solidFill>
                        <a:srgbClr val="00B050"/>
                      </a:solidFill>
                      <a:prstDash val="solid"/>
                      <a:round/>
                      <a:headEnd type="none" w="med" len="med"/>
                      <a:tailEnd type="none" w="med" len="med"/>
                    </a:lnT>
                    <a:lnB>
                      <a:noFill/>
                    </a:lnB>
                    <a:solidFill>
                      <a:srgbClr val="A6A6A6"/>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w="19050" cap="flat" cmpd="sng" algn="ctr">
                      <a:solidFill>
                        <a:srgbClr val="00B050"/>
                      </a:solidFill>
                      <a:prstDash val="solid"/>
                      <a:round/>
                      <a:headEnd type="none" w="med" len="med"/>
                      <a:tailEnd type="none" w="med" len="med"/>
                    </a:lnT>
                    <a:lnB>
                      <a:noFill/>
                    </a:lnB>
                    <a:solidFill>
                      <a:srgbClr val="A6A6A6"/>
                    </a:solidFill>
                  </a:tcPr>
                </a:tc>
                <a:extLst>
                  <a:ext uri="{0D108BD9-81ED-4DB2-BD59-A6C34878D82A}">
                    <a16:rowId xmlns:a16="http://schemas.microsoft.com/office/drawing/2014/main" val="1652438104"/>
                  </a:ext>
                </a:extLst>
              </a:tr>
              <a:tr h="173759">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19050" cap="flat" cmpd="sng" algn="ctr">
                      <a:solidFill>
                        <a:srgbClr val="FF0000"/>
                      </a:solidFill>
                      <a:prstDash val="solid"/>
                      <a:round/>
                      <a:headEnd type="none" w="med" len="med"/>
                      <a:tailEnd type="none" w="med" len="med"/>
                    </a:lnB>
                    <a:solidFill>
                      <a:srgbClr val="A6A6A6"/>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19050" cap="flat" cmpd="sng" algn="ctr">
                      <a:solidFill>
                        <a:srgbClr val="FF0000"/>
                      </a:solidFill>
                      <a:prstDash val="solid"/>
                      <a:round/>
                      <a:headEnd type="none" w="med" len="med"/>
                      <a:tailEnd type="none" w="med" len="med"/>
                    </a:lnB>
                    <a:solidFill>
                      <a:srgbClr val="A6A6A6"/>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19050" cap="flat" cmpd="sng" algn="ctr">
                      <a:solidFill>
                        <a:srgbClr val="FF0000"/>
                      </a:solidFill>
                      <a:prstDash val="solid"/>
                      <a:round/>
                      <a:headEnd type="none" w="med" len="med"/>
                      <a:tailEnd type="none" w="med" len="med"/>
                    </a:lnB>
                    <a:solidFill>
                      <a:srgbClr val="A6A6A6"/>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19050" cap="flat" cmpd="sng" algn="ctr">
                      <a:solidFill>
                        <a:srgbClr val="FF0000"/>
                      </a:solidFill>
                      <a:prstDash val="solid"/>
                      <a:round/>
                      <a:headEnd type="none" w="med" len="med"/>
                      <a:tailEnd type="none" w="med" len="med"/>
                    </a:lnB>
                    <a:solidFill>
                      <a:srgbClr val="A6A6A6"/>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19050" cap="flat" cmpd="sng" algn="ctr">
                      <a:solidFill>
                        <a:srgbClr val="FF0000"/>
                      </a:solidFill>
                      <a:prstDash val="solid"/>
                      <a:round/>
                      <a:headEnd type="none" w="med" len="med"/>
                      <a:tailEnd type="none" w="med" len="med"/>
                    </a:lnB>
                    <a:solidFill>
                      <a:srgbClr val="A6A6A6"/>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19050" cap="flat" cmpd="sng" algn="ctr">
                      <a:solidFill>
                        <a:srgbClr val="FF0000"/>
                      </a:solidFill>
                      <a:prstDash val="solid"/>
                      <a:round/>
                      <a:headEnd type="none" w="med" len="med"/>
                      <a:tailEnd type="none" w="med" len="med"/>
                    </a:lnB>
                    <a:solidFill>
                      <a:srgbClr val="A6A6A6"/>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19050" cap="flat" cmpd="sng" algn="ctr">
                      <a:solidFill>
                        <a:srgbClr val="FF0000"/>
                      </a:solidFill>
                      <a:prstDash val="solid"/>
                      <a:round/>
                      <a:headEnd type="none" w="med" len="med"/>
                      <a:tailEnd type="none" w="med" len="med"/>
                    </a:lnB>
                    <a:solidFill>
                      <a:srgbClr val="A6A6A6"/>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A6A6A6"/>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A6A6A6"/>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19050" cap="flat" cmpd="sng" algn="ctr">
                      <a:solidFill>
                        <a:srgbClr val="FF0000"/>
                      </a:solidFill>
                      <a:prstDash val="solid"/>
                      <a:round/>
                      <a:headEnd type="none" w="med" len="med"/>
                      <a:tailEnd type="none" w="med" len="med"/>
                    </a:lnB>
                    <a:solidFill>
                      <a:srgbClr val="A6A6A6"/>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19050" cap="flat" cmpd="sng" algn="ctr">
                      <a:solidFill>
                        <a:srgbClr val="FF0000"/>
                      </a:solidFill>
                      <a:prstDash val="solid"/>
                      <a:round/>
                      <a:headEnd type="none" w="med" len="med"/>
                      <a:tailEnd type="none" w="med" len="med"/>
                    </a:lnB>
                    <a:solidFill>
                      <a:srgbClr val="A6A6A6"/>
                    </a:solidFill>
                  </a:tcPr>
                </a:tc>
                <a:tc gridSpan="4">
                  <a:txBody>
                    <a:bodyPr/>
                    <a:lstStyle/>
                    <a:p>
                      <a:pPr algn="ctr" fontAlgn="b"/>
                      <a:r>
                        <a:rPr lang="en-US" sz="1100" b="0" i="0" u="none" strike="noStrike">
                          <a:solidFill>
                            <a:srgbClr val="000000"/>
                          </a:solidFill>
                          <a:effectLst/>
                          <a:latin typeface="Calibri" panose="020F0502020204030204" pitchFamily="34" charset="0"/>
                        </a:rPr>
                        <a:t>rpm</a:t>
                      </a:r>
                    </a:p>
                  </a:txBody>
                  <a:tcPr marL="9525" marR="9525" marT="9525" marB="0" anchor="b">
                    <a:lnL>
                      <a:noFill/>
                    </a:lnL>
                    <a:lnR>
                      <a:noFill/>
                    </a:lnR>
                    <a:lnT>
                      <a:noFill/>
                    </a:lnT>
                    <a:lnB w="19050" cap="flat" cmpd="sng" algn="ctr">
                      <a:solidFill>
                        <a:srgbClr val="FF0000"/>
                      </a:solidFill>
                      <a:prstDash val="solid"/>
                      <a:round/>
                      <a:headEnd type="none" w="med" len="med"/>
                      <a:tailEnd type="none" w="med" len="med"/>
                    </a:lnB>
                    <a:solidFill>
                      <a:srgbClr val="A6A6A6"/>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19050" cap="flat" cmpd="sng" algn="ctr">
                      <a:solidFill>
                        <a:srgbClr val="FF0000"/>
                      </a:solidFill>
                      <a:prstDash val="solid"/>
                      <a:round/>
                      <a:headEnd type="none" w="med" len="med"/>
                      <a:tailEnd type="none" w="med" len="med"/>
                    </a:lnB>
                    <a:solidFill>
                      <a:srgbClr val="A6A6A6"/>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19050" cap="flat" cmpd="sng" algn="ctr">
                      <a:solidFill>
                        <a:srgbClr val="FF0000"/>
                      </a:solidFill>
                      <a:prstDash val="solid"/>
                      <a:round/>
                      <a:headEnd type="none" w="med" len="med"/>
                      <a:tailEnd type="none" w="med" len="med"/>
                    </a:lnB>
                    <a:solidFill>
                      <a:srgbClr val="A6A6A6"/>
                    </a:solidFill>
                  </a:tcPr>
                </a:tc>
                <a:extLst>
                  <a:ext uri="{0D108BD9-81ED-4DB2-BD59-A6C34878D82A}">
                    <a16:rowId xmlns:a16="http://schemas.microsoft.com/office/drawing/2014/main" val="3178286893"/>
                  </a:ext>
                </a:extLst>
              </a:tr>
              <a:tr h="177022">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w="19050" cap="flat" cmpd="sng" algn="ctr">
                      <a:solidFill>
                        <a:srgbClr val="FF0000"/>
                      </a:solidFill>
                      <a:prstDash val="solid"/>
                      <a:round/>
                      <a:headEnd type="none" w="med" len="med"/>
                      <a:tailEnd type="none" w="med" len="med"/>
                    </a:lnT>
                    <a:lnB>
                      <a:noFill/>
                    </a:lnB>
                    <a:solidFill>
                      <a:srgbClr val="A6A6A6"/>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w="19050" cap="flat" cmpd="sng" algn="ctr">
                      <a:solidFill>
                        <a:srgbClr val="FF0000"/>
                      </a:solidFill>
                      <a:prstDash val="solid"/>
                      <a:round/>
                      <a:headEnd type="none" w="med" len="med"/>
                      <a:tailEnd type="none" w="med" len="med"/>
                    </a:lnT>
                    <a:lnB>
                      <a:noFill/>
                    </a:lnB>
                    <a:solidFill>
                      <a:srgbClr val="A6A6A6"/>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w="19050" cap="flat" cmpd="sng" algn="ctr">
                      <a:solidFill>
                        <a:srgbClr val="FF0000"/>
                      </a:solidFill>
                      <a:prstDash val="solid"/>
                      <a:round/>
                      <a:headEnd type="none" w="med" len="med"/>
                      <a:tailEnd type="none" w="med" len="med"/>
                    </a:lnT>
                    <a:lnB>
                      <a:noFill/>
                    </a:lnB>
                    <a:solidFill>
                      <a:srgbClr val="A6A6A6"/>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w="19050" cap="flat" cmpd="sng" algn="ctr">
                      <a:solidFill>
                        <a:srgbClr val="FF0000"/>
                      </a:solidFill>
                      <a:prstDash val="solid"/>
                      <a:round/>
                      <a:headEnd type="none" w="med" len="med"/>
                      <a:tailEnd type="none" w="med" len="med"/>
                    </a:lnT>
                    <a:lnB>
                      <a:noFill/>
                    </a:lnB>
                    <a:solidFill>
                      <a:srgbClr val="A6A6A6"/>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w="19050" cap="flat" cmpd="sng" algn="ctr">
                      <a:solidFill>
                        <a:srgbClr val="FF0000"/>
                      </a:solidFill>
                      <a:prstDash val="solid"/>
                      <a:round/>
                      <a:headEnd type="none" w="med" len="med"/>
                      <a:tailEnd type="none" w="med" len="med"/>
                    </a:lnT>
                    <a:lnB>
                      <a:noFill/>
                    </a:lnB>
                    <a:solidFill>
                      <a:srgbClr val="A6A6A6"/>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w="19050" cap="flat" cmpd="sng" algn="ctr">
                      <a:solidFill>
                        <a:srgbClr val="FF0000"/>
                      </a:solidFill>
                      <a:prstDash val="solid"/>
                      <a:round/>
                      <a:headEnd type="none" w="med" len="med"/>
                      <a:tailEnd type="none" w="med" len="med"/>
                    </a:lnT>
                    <a:lnB>
                      <a:noFill/>
                    </a:lnB>
                    <a:solidFill>
                      <a:srgbClr val="A6A6A6"/>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a:noFill/>
                    </a:lnB>
                    <a:solidFill>
                      <a:srgbClr val="A6A6A6"/>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19050" cap="flat" cmpd="sng" algn="ctr">
                      <a:solidFill>
                        <a:srgbClr val="FF0000"/>
                      </a:solidFill>
                      <a:prstDash val="solid"/>
                      <a:round/>
                      <a:headEnd type="none" w="med" len="med"/>
                      <a:tailEnd type="none" w="med" len="med"/>
                    </a:lnL>
                    <a:lnR>
                      <a:noFill/>
                    </a:lnR>
                    <a:lnT>
                      <a:noFill/>
                    </a:lnT>
                    <a:lnB w="19050" cap="flat" cmpd="sng" algn="ctr">
                      <a:solidFill>
                        <a:srgbClr val="FF0000"/>
                      </a:solidFill>
                      <a:prstDash val="solid"/>
                      <a:round/>
                      <a:headEnd type="none" w="med" len="med"/>
                      <a:tailEnd type="none" w="med" len="med"/>
                    </a:lnB>
                    <a:solidFill>
                      <a:srgbClr val="A6A6A6"/>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w="19050" cap="flat" cmpd="sng" algn="ctr">
                      <a:solidFill>
                        <a:srgbClr val="FF0000"/>
                      </a:solidFill>
                      <a:prstDash val="solid"/>
                      <a:round/>
                      <a:headEnd type="none" w="med" len="med"/>
                      <a:tailEnd type="none" w="med" len="med"/>
                    </a:lnR>
                    <a:lnT>
                      <a:noFill/>
                    </a:lnT>
                    <a:lnB w="19050" cap="flat" cmpd="sng" algn="ctr">
                      <a:solidFill>
                        <a:srgbClr val="FF0000"/>
                      </a:solidFill>
                      <a:prstDash val="solid"/>
                      <a:round/>
                      <a:headEnd type="none" w="med" len="med"/>
                      <a:tailEnd type="none" w="med" len="med"/>
                    </a:lnB>
                    <a:solidFill>
                      <a:srgbClr val="A6A6A6"/>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19050" cap="flat" cmpd="sng" algn="ctr">
                      <a:solidFill>
                        <a:srgbClr val="FF0000"/>
                      </a:solidFill>
                      <a:prstDash val="solid"/>
                      <a:round/>
                      <a:headEnd type="none" w="med" len="med"/>
                      <a:tailEnd type="none" w="med" len="med"/>
                    </a:lnL>
                    <a:lnR>
                      <a:noFill/>
                    </a:lnR>
                    <a:lnT w="19050" cap="flat" cmpd="sng" algn="ctr">
                      <a:solidFill>
                        <a:srgbClr val="FF0000"/>
                      </a:solidFill>
                      <a:prstDash val="solid"/>
                      <a:round/>
                      <a:headEnd type="none" w="med" len="med"/>
                      <a:tailEnd type="none" w="med" len="med"/>
                    </a:lnT>
                    <a:lnB>
                      <a:noFill/>
                    </a:lnB>
                    <a:solidFill>
                      <a:srgbClr val="A6A6A6"/>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w="19050" cap="flat" cmpd="sng" algn="ctr">
                      <a:solidFill>
                        <a:srgbClr val="FF0000"/>
                      </a:solidFill>
                      <a:prstDash val="solid"/>
                      <a:round/>
                      <a:headEnd type="none" w="med" len="med"/>
                      <a:tailEnd type="none" w="med" len="med"/>
                    </a:lnT>
                    <a:lnB>
                      <a:noFill/>
                    </a:lnB>
                    <a:solidFill>
                      <a:srgbClr val="A6A6A6"/>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w="19050" cap="flat" cmpd="sng" algn="ctr">
                      <a:solidFill>
                        <a:srgbClr val="FF0000"/>
                      </a:solidFill>
                      <a:prstDash val="solid"/>
                      <a:round/>
                      <a:headEnd type="none" w="med" len="med"/>
                      <a:tailEnd type="none" w="med" len="med"/>
                    </a:lnT>
                    <a:lnB>
                      <a:noFill/>
                    </a:lnB>
                    <a:solidFill>
                      <a:srgbClr val="A6A6A6"/>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w="19050" cap="flat" cmpd="sng" algn="ctr">
                      <a:solidFill>
                        <a:srgbClr val="FF0000"/>
                      </a:solidFill>
                      <a:prstDash val="solid"/>
                      <a:round/>
                      <a:headEnd type="none" w="med" len="med"/>
                      <a:tailEnd type="none" w="med" len="med"/>
                    </a:lnT>
                    <a:lnB>
                      <a:noFill/>
                    </a:lnB>
                    <a:solidFill>
                      <a:srgbClr val="A6A6A6"/>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w="19050" cap="flat" cmpd="sng" algn="ctr">
                      <a:solidFill>
                        <a:srgbClr val="FF0000"/>
                      </a:solidFill>
                      <a:prstDash val="solid"/>
                      <a:round/>
                      <a:headEnd type="none" w="med" len="med"/>
                      <a:tailEnd type="none" w="med" len="med"/>
                    </a:lnT>
                    <a:lnB>
                      <a:noFill/>
                    </a:lnB>
                    <a:solidFill>
                      <a:srgbClr val="A6A6A6"/>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w="19050" cap="flat" cmpd="sng" algn="ctr">
                      <a:solidFill>
                        <a:srgbClr val="FF0000"/>
                      </a:solidFill>
                      <a:prstDash val="solid"/>
                      <a:round/>
                      <a:headEnd type="none" w="med" len="med"/>
                      <a:tailEnd type="none" w="med" len="med"/>
                    </a:lnT>
                    <a:lnB>
                      <a:noFill/>
                    </a:lnB>
                    <a:solidFill>
                      <a:srgbClr val="A6A6A6"/>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w="19050" cap="flat" cmpd="sng" algn="ctr">
                      <a:solidFill>
                        <a:srgbClr val="FF0000"/>
                      </a:solidFill>
                      <a:prstDash val="solid"/>
                      <a:round/>
                      <a:headEnd type="none" w="med" len="med"/>
                      <a:tailEnd type="none" w="med" len="med"/>
                    </a:lnT>
                    <a:lnB>
                      <a:noFill/>
                    </a:lnB>
                    <a:solidFill>
                      <a:srgbClr val="A6A6A6"/>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w="19050" cap="flat" cmpd="sng" algn="ctr">
                      <a:solidFill>
                        <a:srgbClr val="FF0000"/>
                      </a:solidFill>
                      <a:prstDash val="solid"/>
                      <a:round/>
                      <a:headEnd type="none" w="med" len="med"/>
                      <a:tailEnd type="none" w="med" len="med"/>
                    </a:lnT>
                    <a:lnB>
                      <a:noFill/>
                    </a:lnB>
                    <a:solidFill>
                      <a:srgbClr val="A6A6A6"/>
                    </a:solidFill>
                  </a:tcPr>
                </a:tc>
                <a:extLst>
                  <a:ext uri="{0D108BD9-81ED-4DB2-BD59-A6C34878D82A}">
                    <a16:rowId xmlns:a16="http://schemas.microsoft.com/office/drawing/2014/main" val="409778282"/>
                  </a:ext>
                </a:extLst>
              </a:tr>
              <a:tr h="173759">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A6A6A6"/>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A6A6A6"/>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A6A6A6"/>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A6A6A6"/>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A6A6A6"/>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A6A6A6"/>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A6A6A6"/>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w="19050" cap="flat" cmpd="sng" algn="ctr">
                      <a:solidFill>
                        <a:srgbClr val="FF0000"/>
                      </a:solidFill>
                      <a:prstDash val="solid"/>
                      <a:round/>
                      <a:headEnd type="none" w="med" len="med"/>
                      <a:tailEnd type="none" w="med" len="med"/>
                    </a:lnT>
                    <a:lnB>
                      <a:noFill/>
                    </a:lnB>
                    <a:solidFill>
                      <a:srgbClr val="A6A6A6"/>
                    </a:solidFill>
                  </a:tcPr>
                </a:tc>
                <a:tc gridSpan="9">
                  <a:txBody>
                    <a:bodyPr/>
                    <a:lstStyle/>
                    <a:p>
                      <a:pPr algn="ctr" fontAlgn="b"/>
                      <a:r>
                        <a:rPr lang="en-US" sz="1100" b="0" i="0" u="none" strike="noStrike">
                          <a:solidFill>
                            <a:srgbClr val="000000"/>
                          </a:solidFill>
                          <a:effectLst/>
                          <a:latin typeface="Calibri" panose="020F0502020204030204" pitchFamily="34" charset="0"/>
                        </a:rPr>
                        <a:t>VFD response</a:t>
                      </a:r>
                    </a:p>
                  </a:txBody>
                  <a:tcPr marL="9525" marR="9525" marT="9525" marB="0" anchor="b">
                    <a:lnL>
                      <a:noFill/>
                    </a:lnL>
                    <a:lnR>
                      <a:noFill/>
                    </a:lnR>
                    <a:lnT w="19050" cap="flat" cmpd="sng" algn="ctr">
                      <a:solidFill>
                        <a:srgbClr val="FF0000"/>
                      </a:solidFill>
                      <a:prstDash val="solid"/>
                      <a:round/>
                      <a:headEnd type="none" w="med" len="med"/>
                      <a:tailEnd type="none" w="med" len="med"/>
                    </a:lnT>
                    <a:lnB>
                      <a:noFill/>
                    </a:lnB>
                    <a:solidFill>
                      <a:srgbClr val="A6A6A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69976307"/>
                  </a:ext>
                </a:extLst>
              </a:tr>
              <a:tr h="173759">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C6E0B4"/>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C6E0B4"/>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C6E0B4"/>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C6E0B4"/>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C6E0B4"/>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C6E0B4"/>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C6E0B4"/>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25400" cap="flat" cmpd="dbl" algn="ctr">
                      <a:solidFill>
                        <a:srgbClr val="305496"/>
                      </a:solidFill>
                      <a:prstDash val="solid"/>
                      <a:round/>
                      <a:headEnd type="none" w="med" len="med"/>
                      <a:tailEnd type="none" w="med" len="med"/>
                    </a:lnB>
                    <a:solidFill>
                      <a:srgbClr val="C6E0B4"/>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C6E0B4"/>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C6E0B4"/>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C6E0B4"/>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C6E0B4"/>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C6E0B4"/>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C6E0B4"/>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C6E0B4"/>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C6E0B4"/>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C6E0B4"/>
                    </a:solidFill>
                  </a:tcPr>
                </a:tc>
                <a:extLst>
                  <a:ext uri="{0D108BD9-81ED-4DB2-BD59-A6C34878D82A}">
                    <a16:rowId xmlns:a16="http://schemas.microsoft.com/office/drawing/2014/main" val="3214609318"/>
                  </a:ext>
                </a:extLst>
              </a:tr>
              <a:tr h="177022">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25400" cap="flat" cmpd="dbl" algn="ctr">
                      <a:solidFill>
                        <a:srgbClr val="305496"/>
                      </a:solidFill>
                      <a:prstDash val="solid"/>
                      <a:round/>
                      <a:headEnd type="none" w="med" len="med"/>
                      <a:tailEnd type="none" w="med" len="med"/>
                    </a:lnB>
                    <a:solidFill>
                      <a:srgbClr val="C6E0B4"/>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25400" cap="flat" cmpd="dbl" algn="ctr">
                      <a:solidFill>
                        <a:srgbClr val="305496"/>
                      </a:solidFill>
                      <a:prstDash val="solid"/>
                      <a:round/>
                      <a:headEnd type="none" w="med" len="med"/>
                      <a:tailEnd type="none" w="med" len="med"/>
                    </a:lnB>
                    <a:solidFill>
                      <a:srgbClr val="C6E0B4"/>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25400" cap="flat" cmpd="dbl" algn="ctr">
                      <a:solidFill>
                        <a:srgbClr val="305496"/>
                      </a:solidFill>
                      <a:prstDash val="solid"/>
                      <a:round/>
                      <a:headEnd type="none" w="med" len="med"/>
                      <a:tailEnd type="none" w="med" len="med"/>
                    </a:lnB>
                    <a:solidFill>
                      <a:srgbClr val="C6E0B4"/>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25400" cap="flat" cmpd="dbl" algn="ctr">
                      <a:solidFill>
                        <a:srgbClr val="305496"/>
                      </a:solidFill>
                      <a:prstDash val="solid"/>
                      <a:round/>
                      <a:headEnd type="none" w="med" len="med"/>
                      <a:tailEnd type="none" w="med" len="med"/>
                    </a:lnB>
                    <a:solidFill>
                      <a:srgbClr val="C6E0B4"/>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25400" cap="flat" cmpd="dbl" algn="ctr">
                      <a:solidFill>
                        <a:srgbClr val="305496"/>
                      </a:solidFill>
                      <a:prstDash val="solid"/>
                      <a:round/>
                      <a:headEnd type="none" w="med" len="med"/>
                      <a:tailEnd type="none" w="med" len="med"/>
                    </a:lnB>
                    <a:solidFill>
                      <a:srgbClr val="C6E0B4"/>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25400" cap="flat" cmpd="dbl" algn="ctr">
                      <a:solidFill>
                        <a:srgbClr val="305496"/>
                      </a:solidFill>
                      <a:prstDash val="solid"/>
                      <a:round/>
                      <a:headEnd type="none" w="med" len="med"/>
                      <a:tailEnd type="none" w="med" len="med"/>
                    </a:lnB>
                    <a:solidFill>
                      <a:srgbClr val="C6E0B4"/>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w="25400" cap="flat" cmpd="dbl" algn="ctr">
                      <a:solidFill>
                        <a:srgbClr val="305496"/>
                      </a:solidFill>
                      <a:prstDash val="solid"/>
                      <a:round/>
                      <a:headEnd type="none" w="med" len="med"/>
                      <a:tailEnd type="none" w="med" len="med"/>
                    </a:lnR>
                    <a:lnT>
                      <a:noFill/>
                    </a:lnT>
                    <a:lnB w="25400" cap="flat" cmpd="dbl" algn="ctr">
                      <a:solidFill>
                        <a:srgbClr val="305496"/>
                      </a:solidFill>
                      <a:prstDash val="solid"/>
                      <a:round/>
                      <a:headEnd type="none" w="med" len="med"/>
                      <a:tailEnd type="none" w="med" len="med"/>
                    </a:lnB>
                    <a:solidFill>
                      <a:srgbClr val="C6E0B4"/>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25400" cap="flat" cmpd="dbl" algn="ctr">
                      <a:solidFill>
                        <a:srgbClr val="305496"/>
                      </a:solidFill>
                      <a:prstDash val="solid"/>
                      <a:round/>
                      <a:headEnd type="none" w="med" len="med"/>
                      <a:tailEnd type="none" w="med" len="med"/>
                    </a:lnL>
                    <a:lnR w="25400" cap="flat" cmpd="dbl" algn="ctr">
                      <a:solidFill>
                        <a:srgbClr val="305496"/>
                      </a:solidFill>
                      <a:prstDash val="solid"/>
                      <a:round/>
                      <a:headEnd type="none" w="med" len="med"/>
                      <a:tailEnd type="none" w="med" len="med"/>
                    </a:lnR>
                    <a:lnT w="25400" cap="flat" cmpd="dbl" algn="ctr">
                      <a:solidFill>
                        <a:srgbClr val="305496"/>
                      </a:solidFill>
                      <a:prstDash val="solid"/>
                      <a:round/>
                      <a:headEnd type="none" w="med" len="med"/>
                      <a:tailEnd type="none" w="med" len="med"/>
                    </a:lnT>
                    <a:lnB>
                      <a:noFill/>
                    </a:lnB>
                    <a:solidFill>
                      <a:srgbClr val="C6E0B4"/>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25400" cap="flat" cmpd="dbl" algn="ctr">
                      <a:solidFill>
                        <a:srgbClr val="305496"/>
                      </a:solidFill>
                      <a:prstDash val="solid"/>
                      <a:round/>
                      <a:headEnd type="none" w="med" len="med"/>
                      <a:tailEnd type="none" w="med" len="med"/>
                    </a:lnL>
                    <a:lnR>
                      <a:noFill/>
                    </a:lnR>
                    <a:lnT>
                      <a:noFill/>
                    </a:lnT>
                    <a:lnB w="25400" cap="flat" cmpd="dbl" algn="ctr">
                      <a:solidFill>
                        <a:srgbClr val="305496"/>
                      </a:solidFill>
                      <a:prstDash val="solid"/>
                      <a:round/>
                      <a:headEnd type="none" w="med" len="med"/>
                      <a:tailEnd type="none" w="med" len="med"/>
                    </a:lnB>
                    <a:solidFill>
                      <a:srgbClr val="C6E0B4"/>
                    </a:solidFill>
                  </a:tcPr>
                </a:tc>
                <a:tc gridSpan="7">
                  <a:txBody>
                    <a:bodyPr/>
                    <a:lstStyle/>
                    <a:p>
                      <a:pPr algn="ctr" fontAlgn="b"/>
                      <a:r>
                        <a:rPr lang="en-US" sz="1100" b="0" i="0" u="none" strike="noStrike">
                          <a:solidFill>
                            <a:srgbClr val="000000"/>
                          </a:solidFill>
                          <a:effectLst/>
                          <a:latin typeface="Calibri" panose="020F0502020204030204" pitchFamily="34" charset="0"/>
                        </a:rPr>
                        <a:t>Physical Interuption</a:t>
                      </a:r>
                    </a:p>
                  </a:txBody>
                  <a:tcPr marL="9525" marR="9525" marT="9525" marB="0" anchor="b">
                    <a:lnL>
                      <a:noFill/>
                    </a:lnL>
                    <a:lnR>
                      <a:noFill/>
                    </a:lnR>
                    <a:lnT>
                      <a:noFill/>
                    </a:lnT>
                    <a:lnB w="25400" cap="flat" cmpd="dbl" algn="ctr">
                      <a:solidFill>
                        <a:srgbClr val="305496"/>
                      </a:solidFill>
                      <a:prstDash val="solid"/>
                      <a:round/>
                      <a:headEnd type="none" w="med" len="med"/>
                      <a:tailEnd type="none" w="med" len="med"/>
                    </a:lnB>
                    <a:solidFill>
                      <a:srgbClr val="C6E0B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25400" cap="flat" cmpd="dbl" algn="ctr">
                      <a:solidFill>
                        <a:srgbClr val="305496"/>
                      </a:solidFill>
                      <a:prstDash val="solid"/>
                      <a:round/>
                      <a:headEnd type="none" w="med" len="med"/>
                      <a:tailEnd type="none" w="med" len="med"/>
                    </a:lnB>
                    <a:solidFill>
                      <a:srgbClr val="C6E0B4"/>
                    </a:solidFill>
                  </a:tcPr>
                </a:tc>
                <a:extLst>
                  <a:ext uri="{0D108BD9-81ED-4DB2-BD59-A6C34878D82A}">
                    <a16:rowId xmlns:a16="http://schemas.microsoft.com/office/drawing/2014/main" val="268427115"/>
                  </a:ext>
                </a:extLst>
              </a:tr>
              <a:tr h="173759">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w="25400" cap="flat" cmpd="dbl" algn="ctr">
                      <a:solidFill>
                        <a:srgbClr val="305496"/>
                      </a:solidFill>
                      <a:prstDash val="solid"/>
                      <a:round/>
                      <a:headEnd type="none" w="med" len="med"/>
                      <a:tailEnd type="none" w="med" len="med"/>
                    </a:lnT>
                    <a:lnB>
                      <a:noFill/>
                    </a:lnB>
                    <a:solidFill>
                      <a:srgbClr val="C6E0B4"/>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w="25400" cap="flat" cmpd="dbl" algn="ctr">
                      <a:solidFill>
                        <a:srgbClr val="305496"/>
                      </a:solidFill>
                      <a:prstDash val="solid"/>
                      <a:round/>
                      <a:headEnd type="none" w="med" len="med"/>
                      <a:tailEnd type="none" w="med" len="med"/>
                    </a:lnT>
                    <a:lnB>
                      <a:noFill/>
                    </a:lnB>
                    <a:solidFill>
                      <a:srgbClr val="C6E0B4"/>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w="25400" cap="flat" cmpd="dbl" algn="ctr">
                      <a:solidFill>
                        <a:srgbClr val="305496"/>
                      </a:solidFill>
                      <a:prstDash val="solid"/>
                      <a:round/>
                      <a:headEnd type="none" w="med" len="med"/>
                      <a:tailEnd type="none" w="med" len="med"/>
                    </a:lnT>
                    <a:lnB>
                      <a:noFill/>
                    </a:lnB>
                    <a:solidFill>
                      <a:srgbClr val="C6E0B4"/>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w="25400" cap="flat" cmpd="dbl" algn="ctr">
                      <a:solidFill>
                        <a:srgbClr val="305496"/>
                      </a:solidFill>
                      <a:prstDash val="solid"/>
                      <a:round/>
                      <a:headEnd type="none" w="med" len="med"/>
                      <a:tailEnd type="none" w="med" len="med"/>
                    </a:lnT>
                    <a:lnB>
                      <a:noFill/>
                    </a:lnB>
                    <a:solidFill>
                      <a:srgbClr val="C6E0B4"/>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w="25400" cap="flat" cmpd="dbl" algn="ctr">
                      <a:solidFill>
                        <a:srgbClr val="305496"/>
                      </a:solidFill>
                      <a:prstDash val="solid"/>
                      <a:round/>
                      <a:headEnd type="none" w="med" len="med"/>
                      <a:tailEnd type="none" w="med" len="med"/>
                    </a:lnT>
                    <a:lnB>
                      <a:noFill/>
                    </a:lnB>
                    <a:solidFill>
                      <a:srgbClr val="C6E0B4"/>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w="25400" cap="flat" cmpd="dbl" algn="ctr">
                      <a:solidFill>
                        <a:srgbClr val="305496"/>
                      </a:solidFill>
                      <a:prstDash val="solid"/>
                      <a:round/>
                      <a:headEnd type="none" w="med" len="med"/>
                      <a:tailEnd type="none" w="med" len="med"/>
                    </a:lnT>
                    <a:lnB>
                      <a:noFill/>
                    </a:lnB>
                    <a:solidFill>
                      <a:srgbClr val="C6E0B4"/>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w="25400" cap="flat" cmpd="dbl" algn="ctr">
                      <a:solidFill>
                        <a:srgbClr val="305496"/>
                      </a:solidFill>
                      <a:prstDash val="solid"/>
                      <a:round/>
                      <a:headEnd type="none" w="med" len="med"/>
                      <a:tailEnd type="none" w="med" len="med"/>
                    </a:lnT>
                    <a:lnB>
                      <a:noFill/>
                    </a:lnB>
                    <a:solidFill>
                      <a:srgbClr val="C6E0B4"/>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C6E0B4"/>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w="25400" cap="flat" cmpd="dbl" algn="ctr">
                      <a:solidFill>
                        <a:srgbClr val="305496"/>
                      </a:solidFill>
                      <a:prstDash val="solid"/>
                      <a:round/>
                      <a:headEnd type="none" w="med" len="med"/>
                      <a:tailEnd type="none" w="med" len="med"/>
                    </a:lnT>
                    <a:lnB>
                      <a:noFill/>
                    </a:lnB>
                    <a:solidFill>
                      <a:srgbClr val="C6E0B4"/>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w="25400" cap="flat" cmpd="dbl" algn="ctr">
                      <a:solidFill>
                        <a:srgbClr val="305496"/>
                      </a:solidFill>
                      <a:prstDash val="solid"/>
                      <a:round/>
                      <a:headEnd type="none" w="med" len="med"/>
                      <a:tailEnd type="none" w="med" len="med"/>
                    </a:lnT>
                    <a:lnB>
                      <a:noFill/>
                    </a:lnB>
                    <a:solidFill>
                      <a:srgbClr val="C6E0B4"/>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w="25400" cap="flat" cmpd="dbl" algn="ctr">
                      <a:solidFill>
                        <a:srgbClr val="305496"/>
                      </a:solidFill>
                      <a:prstDash val="solid"/>
                      <a:round/>
                      <a:headEnd type="none" w="med" len="med"/>
                      <a:tailEnd type="none" w="med" len="med"/>
                    </a:lnT>
                    <a:lnB>
                      <a:noFill/>
                    </a:lnB>
                    <a:solidFill>
                      <a:srgbClr val="C6E0B4"/>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w="25400" cap="flat" cmpd="dbl" algn="ctr">
                      <a:solidFill>
                        <a:srgbClr val="305496"/>
                      </a:solidFill>
                      <a:prstDash val="solid"/>
                      <a:round/>
                      <a:headEnd type="none" w="med" len="med"/>
                      <a:tailEnd type="none" w="med" len="med"/>
                    </a:lnT>
                    <a:lnB>
                      <a:noFill/>
                    </a:lnB>
                    <a:solidFill>
                      <a:srgbClr val="C6E0B4"/>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w="25400" cap="flat" cmpd="dbl" algn="ctr">
                      <a:solidFill>
                        <a:srgbClr val="305496"/>
                      </a:solidFill>
                      <a:prstDash val="solid"/>
                      <a:round/>
                      <a:headEnd type="none" w="med" len="med"/>
                      <a:tailEnd type="none" w="med" len="med"/>
                    </a:lnT>
                    <a:lnB>
                      <a:noFill/>
                    </a:lnB>
                    <a:solidFill>
                      <a:srgbClr val="C6E0B4"/>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w="25400" cap="flat" cmpd="dbl" algn="ctr">
                      <a:solidFill>
                        <a:srgbClr val="305496"/>
                      </a:solidFill>
                      <a:prstDash val="solid"/>
                      <a:round/>
                      <a:headEnd type="none" w="med" len="med"/>
                      <a:tailEnd type="none" w="med" len="med"/>
                    </a:lnT>
                    <a:lnB>
                      <a:noFill/>
                    </a:lnB>
                    <a:solidFill>
                      <a:srgbClr val="C6E0B4"/>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w="25400" cap="flat" cmpd="dbl" algn="ctr">
                      <a:solidFill>
                        <a:srgbClr val="305496"/>
                      </a:solidFill>
                      <a:prstDash val="solid"/>
                      <a:round/>
                      <a:headEnd type="none" w="med" len="med"/>
                      <a:tailEnd type="none" w="med" len="med"/>
                    </a:lnT>
                    <a:lnB>
                      <a:noFill/>
                    </a:lnB>
                    <a:solidFill>
                      <a:srgbClr val="C6E0B4"/>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w="25400" cap="flat" cmpd="dbl" algn="ctr">
                      <a:solidFill>
                        <a:srgbClr val="305496"/>
                      </a:solidFill>
                      <a:prstDash val="solid"/>
                      <a:round/>
                      <a:headEnd type="none" w="med" len="med"/>
                      <a:tailEnd type="none" w="med" len="med"/>
                    </a:lnT>
                    <a:lnB>
                      <a:noFill/>
                    </a:lnB>
                    <a:solidFill>
                      <a:srgbClr val="C6E0B4"/>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w="25400" cap="flat" cmpd="dbl" algn="ctr">
                      <a:solidFill>
                        <a:srgbClr val="305496"/>
                      </a:solidFill>
                      <a:prstDash val="solid"/>
                      <a:round/>
                      <a:headEnd type="none" w="med" len="med"/>
                      <a:tailEnd type="none" w="med" len="med"/>
                    </a:lnT>
                    <a:lnB>
                      <a:noFill/>
                    </a:lnB>
                    <a:solidFill>
                      <a:srgbClr val="C6E0B4"/>
                    </a:solidFill>
                  </a:tcPr>
                </a:tc>
                <a:extLst>
                  <a:ext uri="{0D108BD9-81ED-4DB2-BD59-A6C34878D82A}">
                    <a16:rowId xmlns:a16="http://schemas.microsoft.com/office/drawing/2014/main" val="628797220"/>
                  </a:ext>
                </a:extLst>
              </a:tr>
              <a:tr h="173759">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C6E0B4"/>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C6E0B4"/>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C6E0B4"/>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C6E0B4"/>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C6E0B4"/>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C6E0B4"/>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C6E0B4"/>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C6E0B4"/>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C6E0B4"/>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C6E0B4"/>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C6E0B4"/>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C6E0B4"/>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C6E0B4"/>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C6E0B4"/>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C6E0B4"/>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C6E0B4"/>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C6E0B4"/>
                    </a:solidFill>
                  </a:tcPr>
                </a:tc>
                <a:extLst>
                  <a:ext uri="{0D108BD9-81ED-4DB2-BD59-A6C34878D82A}">
                    <a16:rowId xmlns:a16="http://schemas.microsoft.com/office/drawing/2014/main" val="685140955"/>
                  </a:ext>
                </a:extLst>
              </a:tr>
            </a:tbl>
          </a:graphicData>
        </a:graphic>
      </p:graphicFrame>
      <p:sp>
        <p:nvSpPr>
          <p:cNvPr id="14" name="TextBox 13">
            <a:extLst>
              <a:ext uri="{FF2B5EF4-FFF2-40B4-BE49-F238E27FC236}">
                <a16:creationId xmlns:a16="http://schemas.microsoft.com/office/drawing/2014/main" id="{0D193E42-C49F-0BBB-A87D-60C7595256DC}"/>
              </a:ext>
            </a:extLst>
          </p:cNvPr>
          <p:cNvSpPr txBox="1"/>
          <p:nvPr/>
        </p:nvSpPr>
        <p:spPr>
          <a:xfrm>
            <a:off x="838199" y="4279192"/>
            <a:ext cx="4833729" cy="369332"/>
          </a:xfrm>
          <a:prstGeom prst="rect">
            <a:avLst/>
          </a:prstGeom>
          <a:noFill/>
        </p:spPr>
        <p:txBody>
          <a:bodyPr wrap="square" rtlCol="0">
            <a:spAutoFit/>
          </a:bodyPr>
          <a:lstStyle/>
          <a:p>
            <a:pPr algn="just"/>
            <a:r>
              <a:rPr lang="en-US" dirty="0"/>
              <a:t> </a:t>
            </a:r>
          </a:p>
        </p:txBody>
      </p:sp>
      <p:sp>
        <p:nvSpPr>
          <p:cNvPr id="15" name="TextBox 14">
            <a:extLst>
              <a:ext uri="{FF2B5EF4-FFF2-40B4-BE49-F238E27FC236}">
                <a16:creationId xmlns:a16="http://schemas.microsoft.com/office/drawing/2014/main" id="{8DDE70F7-537A-BA80-C9C5-5A54647FB031}"/>
              </a:ext>
            </a:extLst>
          </p:cNvPr>
          <p:cNvSpPr txBox="1"/>
          <p:nvPr/>
        </p:nvSpPr>
        <p:spPr>
          <a:xfrm>
            <a:off x="930965" y="3447320"/>
            <a:ext cx="4833729" cy="1477328"/>
          </a:xfrm>
          <a:prstGeom prst="rect">
            <a:avLst/>
          </a:prstGeom>
          <a:noFill/>
        </p:spPr>
        <p:txBody>
          <a:bodyPr wrap="square" rtlCol="0">
            <a:spAutoFit/>
          </a:bodyPr>
          <a:lstStyle/>
          <a:p>
            <a:pPr algn="just"/>
            <a:r>
              <a:rPr lang="en-US" dirty="0"/>
              <a:t>Curves are showing how VFD counter abnormal situation resulting in avoid wear &amp;tear. Ultimately reduce the maintenance cost &amp; increase replacement time . 30% to 35 % reduction in maintenance cost observed by individual unit. </a:t>
            </a:r>
          </a:p>
        </p:txBody>
      </p:sp>
      <p:sp>
        <p:nvSpPr>
          <p:cNvPr id="3" name="Slide Number Placeholder 2">
            <a:extLst>
              <a:ext uri="{FF2B5EF4-FFF2-40B4-BE49-F238E27FC236}">
                <a16:creationId xmlns:a16="http://schemas.microsoft.com/office/drawing/2014/main" id="{B897A854-9FF5-E65C-C4FE-7C98429E4599}"/>
              </a:ext>
            </a:extLst>
          </p:cNvPr>
          <p:cNvSpPr>
            <a:spLocks noGrp="1"/>
          </p:cNvSpPr>
          <p:nvPr>
            <p:ph type="sldNum" sz="quarter" idx="12"/>
          </p:nvPr>
        </p:nvSpPr>
        <p:spPr/>
        <p:txBody>
          <a:bodyPr/>
          <a:lstStyle/>
          <a:p>
            <a:fld id="{7EFAC2F5-A98B-4B08-A895-DF091E8F58AA}" type="slidenum">
              <a:rPr lang="en-US" smtClean="0"/>
              <a:t>9</a:t>
            </a:fld>
            <a:r>
              <a:rPr lang="en-US" dirty="0"/>
              <a:t> of 23</a:t>
            </a:r>
          </a:p>
        </p:txBody>
      </p:sp>
    </p:spTree>
    <p:extLst>
      <p:ext uri="{BB962C8B-B14F-4D97-AF65-F5344CB8AC3E}">
        <p14:creationId xmlns:p14="http://schemas.microsoft.com/office/powerpoint/2010/main" val="23112529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4833</TotalTime>
  <Words>2296</Words>
  <Application>Microsoft Office PowerPoint</Application>
  <PresentationFormat>Widescreen</PresentationFormat>
  <Paragraphs>536</Paragraphs>
  <Slides>23</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Arial Black</vt:lpstr>
      <vt:lpstr>Calibri</vt:lpstr>
      <vt:lpstr>Calibri Light</vt:lpstr>
      <vt:lpstr>Jameel Noori Nastaleeq</vt:lpstr>
      <vt:lpstr>Office Theme</vt:lpstr>
      <vt:lpstr>ROLE OF ELECTRICAL &amp; AUTOAMATION ADVANCE TECHNOLOGY TO IMPROVE PROFITABILITY OF SUGAR INDUSTRY</vt:lpstr>
      <vt:lpstr>ABSTRACT</vt:lpstr>
      <vt:lpstr>HOW PROFITABILITY BE IMPROVED OF AN INDUSTRY?</vt:lpstr>
      <vt:lpstr>HIGHLY EFFICIENT MACHINERY. </vt:lpstr>
      <vt:lpstr>PowerPoint Presentation</vt:lpstr>
      <vt:lpstr>PowerPoint Presentation</vt:lpstr>
      <vt:lpstr>Mills House Motors &amp; Steam Turbine comparison   </vt:lpstr>
      <vt:lpstr>PowerPoint Presentation</vt:lpstr>
      <vt:lpstr>PowerPoint Presentation</vt:lpstr>
      <vt:lpstr>Crushing Rate Vs Kwh hourly consumption </vt:lpstr>
      <vt:lpstr>DCS REVOLUTIONERY ADDITION IN SUGAR INDUSTRY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LIMITATION OF AUTOMATION PROJECT OBSERVED IN SUGAR INDUSTRY.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برقی خطرات اور حفاظتی اقدامات</dc:title>
  <dc:creator>Mohammad Adnan</dc:creator>
  <cp:lastModifiedBy>E-BOOK 17</cp:lastModifiedBy>
  <cp:revision>98</cp:revision>
  <cp:lastPrinted>2022-09-19T10:50:53Z</cp:lastPrinted>
  <dcterms:created xsi:type="dcterms:W3CDTF">2022-05-10T07:54:48Z</dcterms:created>
  <dcterms:modified xsi:type="dcterms:W3CDTF">2022-10-03T09:26:05Z</dcterms:modified>
</cp:coreProperties>
</file>